
<file path=[Content_Types].xml><?xml version="1.0" encoding="utf-8"?>
<Types xmlns="http://schemas.openxmlformats.org/package/2006/content-types">
  <Default Extension="emf" ContentType="image/x-emf"/>
  <Default Extension="jpg" ContentType="image/jp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7" r:id="rId3"/>
  </p:sldIdLst>
  <p:sldSz cx="7772400" cy="10058400"/>
  <p:notesSz cx="7019925" cy="9305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7C043"/>
    <a:srgbClr val="1710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559" autoAdjust="0"/>
    <p:restoredTop sz="94660"/>
  </p:normalViewPr>
  <p:slideViewPr>
    <p:cSldViewPr>
      <p:cViewPr varScale="1">
        <p:scale>
          <a:sx n="97" d="100"/>
          <a:sy n="97" d="100"/>
        </p:scale>
        <p:origin x="876" y="7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599435957912722"/>
          <c:y val="8.8421023316693475E-3"/>
          <c:w val="0.59134438834389569"/>
          <c:h val="0.8963531549595839"/>
        </c:manualLayout>
      </c:layout>
      <c:pieChart>
        <c:varyColors val="1"/>
        <c:ser>
          <c:idx val="0"/>
          <c:order val="0"/>
          <c:tx>
            <c:strRef>
              <c:f>Sheet1!$B$1</c:f>
              <c:strCache>
                <c:ptCount val="1"/>
                <c:pt idx="0">
                  <c:v>Equity %</c:v>
                </c:pt>
              </c:strCache>
            </c:strRef>
          </c:tx>
          <c:dPt>
            <c:idx val="0"/>
            <c:bubble3D val="0"/>
            <c:spPr>
              <a:solidFill>
                <a:srgbClr val="161044"/>
              </a:solidFill>
              <a:ln w="19050">
                <a:solidFill>
                  <a:schemeClr val="lt1"/>
                </a:solidFill>
              </a:ln>
              <a:effectLst/>
            </c:spPr>
            <c:extLst>
              <c:ext xmlns:c16="http://schemas.microsoft.com/office/drawing/2014/chart" uri="{C3380CC4-5D6E-409C-BE32-E72D297353CC}">
                <c16:uniqueId val="{00000001-ACCB-4824-B3D3-25B5DDFDAC49}"/>
              </c:ext>
            </c:extLst>
          </c:dPt>
          <c:dPt>
            <c:idx val="1"/>
            <c:bubble3D val="0"/>
            <c:spPr>
              <a:solidFill>
                <a:srgbClr val="77C043"/>
              </a:solidFill>
              <a:ln w="19050">
                <a:solidFill>
                  <a:schemeClr val="lt1"/>
                </a:solidFill>
              </a:ln>
              <a:effectLst/>
            </c:spPr>
            <c:extLst>
              <c:ext xmlns:c16="http://schemas.microsoft.com/office/drawing/2014/chart" uri="{C3380CC4-5D6E-409C-BE32-E72D297353CC}">
                <c16:uniqueId val="{00000003-ACCB-4824-B3D3-25B5DDFDAC49}"/>
              </c:ext>
            </c:extLst>
          </c:dPt>
          <c:dPt>
            <c:idx val="2"/>
            <c:bubble3D val="0"/>
            <c:spPr>
              <a:solidFill>
                <a:schemeClr val="bg1">
                  <a:lumMod val="50000"/>
                </a:schemeClr>
              </a:solidFill>
              <a:ln w="19050">
                <a:solidFill>
                  <a:schemeClr val="lt1"/>
                </a:solidFill>
              </a:ln>
              <a:effectLst/>
            </c:spPr>
            <c:extLst>
              <c:ext xmlns:c16="http://schemas.microsoft.com/office/drawing/2014/chart" uri="{C3380CC4-5D6E-409C-BE32-E72D297353CC}">
                <c16:uniqueId val="{00000005-ACCB-4824-B3D3-25B5DDFDAC49}"/>
              </c:ext>
            </c:extLst>
          </c:dPt>
          <c:dLbls>
            <c:dLbl>
              <c:idx val="0"/>
              <c:layout>
                <c:manualLayout>
                  <c:x val="-7.0504091531739338E-2"/>
                  <c:y val="3.0754633785697025E-2"/>
                </c:manualLayout>
              </c:layout>
              <c:numFmt formatCode="0.00%" sourceLinked="0"/>
              <c:spPr>
                <a:noFill/>
                <a:ln>
                  <a:noFill/>
                </a:ln>
                <a:effectLst/>
              </c:spPr>
              <c:txPr>
                <a:bodyPr rot="-4980000"/>
                <a:lstStyle/>
                <a:p>
                  <a:pPr>
                    <a:defRPr sz="1000">
                      <a:solidFill>
                        <a:schemeClr val="bg1"/>
                      </a:solidFill>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CCB-4824-B3D3-25B5DDFDAC49}"/>
                </c:ext>
              </c:extLst>
            </c:dLbl>
            <c:dLbl>
              <c:idx val="1"/>
              <c:layout>
                <c:manualLayout>
                  <c:x val="7.9187379069096925E-2"/>
                  <c:y val="-0.259473094485441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CCB-4824-B3D3-25B5DDFDAC49}"/>
                </c:ext>
              </c:extLst>
            </c:dLbl>
            <c:numFmt formatCode="0.00%" sourceLinked="0"/>
            <c:spPr>
              <a:noFill/>
              <a:ln>
                <a:noFill/>
              </a:ln>
              <a:effectLst/>
            </c:spPr>
            <c:txPr>
              <a:bodyPr/>
              <a:lstStyle/>
              <a:p>
                <a:pPr>
                  <a:defRPr sz="1000">
                    <a:solidFill>
                      <a:schemeClr val="bg1"/>
                    </a:solidFill>
                  </a:defRPr>
                </a:pPr>
                <a:endParaRPr lang="en-US"/>
              </a:p>
            </c:txPr>
            <c:dLblPos val="inEnd"/>
            <c:showLegendKey val="0"/>
            <c:showVal val="1"/>
            <c:showCatName val="0"/>
            <c:showSerName val="0"/>
            <c:showPercent val="0"/>
            <c:showBubbleSize val="0"/>
            <c:showLeaderLines val="1"/>
            <c:extLst>
              <c:ext xmlns:c15="http://schemas.microsoft.com/office/drawing/2012/chart" uri="{CE6537A1-D6FC-4f65-9D91-7224C49458BB}"/>
            </c:extLst>
          </c:dLbls>
          <c:cat>
            <c:strRef>
              <c:f>Sheet1!$A$2:$A$3</c:f>
              <c:strCache>
                <c:ptCount val="2"/>
                <c:pt idx="0">
                  <c:v>Canadian Equity</c:v>
                </c:pt>
                <c:pt idx="1">
                  <c:v>Fixed Income</c:v>
                </c:pt>
              </c:strCache>
            </c:strRef>
          </c:cat>
          <c:val>
            <c:numRef>
              <c:f>Sheet1!$B$2:$B$3</c:f>
              <c:numCache>
                <c:formatCode>0.0%</c:formatCode>
                <c:ptCount val="2"/>
                <c:pt idx="0">
                  <c:v>0.1</c:v>
                </c:pt>
                <c:pt idx="1">
                  <c:v>0.9</c:v>
                </c:pt>
              </c:numCache>
            </c:numRef>
          </c:val>
          <c:extLst>
            <c:ext xmlns:c16="http://schemas.microsoft.com/office/drawing/2014/chart" uri="{C3380CC4-5D6E-409C-BE32-E72D297353CC}">
              <c16:uniqueId val="{00000006-ACCB-4824-B3D3-25B5DDFDAC49}"/>
            </c:ext>
          </c:extLst>
        </c:ser>
        <c:dLbls>
          <c:dLblPos val="inEnd"/>
          <c:showLegendKey val="0"/>
          <c:showVal val="1"/>
          <c:showCatName val="0"/>
          <c:showSerName val="0"/>
          <c:showPercent val="0"/>
          <c:showBubbleSize val="0"/>
          <c:showLeaderLines val="1"/>
        </c:dLbls>
        <c:firstSliceAng val="0"/>
      </c:pieChart>
      <c:spPr>
        <a:noFill/>
        <a:ln>
          <a:noFill/>
        </a:ln>
        <a:effectLst/>
      </c:spPr>
    </c:plotArea>
    <c:legend>
      <c:legendPos val="b"/>
      <c:legendEntry>
        <c:idx val="0"/>
        <c:txPr>
          <a:bodyPr rot="0" spcFirstLastPara="1" vertOverflow="ellipsis" vert="horz" wrap="square" anchor="ctr" anchorCtr="1"/>
          <a:lstStyle/>
          <a:p>
            <a:pPr>
              <a:defRPr sz="1000" b="0" i="0" u="none" strike="noStrike" kern="1200" baseline="0">
                <a:solidFill>
                  <a:schemeClr val="tx1">
                    <a:lumMod val="65000"/>
                    <a:lumOff val="35000"/>
                  </a:schemeClr>
                </a:solidFill>
                <a:latin typeface="Gotham Narrow Book" pitchFamily="50" charset="0"/>
                <a:ea typeface="+mn-ea"/>
                <a:cs typeface="+mn-cs"/>
              </a:defRPr>
            </a:pPr>
            <a:endParaRPr lang="en-US"/>
          </a:p>
        </c:txPr>
      </c:legendEntry>
      <c:layout>
        <c:manualLayout>
          <c:xMode val="edge"/>
          <c:yMode val="edge"/>
          <c:x val="0"/>
          <c:y val="0.89493841858651701"/>
          <c:w val="0.9980422806782655"/>
          <c:h val="0.10506176933283806"/>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Gotham Narrow Book" pitchFamily="50"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latin typeface="Gotham Narrow Book" pitchFamily="50" charset="0"/>
        </a:defRPr>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82930" y="3118104"/>
            <a:ext cx="6606540" cy="211226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65860" y="5632704"/>
            <a:ext cx="5440680" cy="25146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4/13/2023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4/13/2023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388620" y="2313432"/>
            <a:ext cx="3380994" cy="66385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002786" y="2313432"/>
            <a:ext cx="3380994" cy="66385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4/13/2023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4/13/2023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4/13/2023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1371600"/>
            <a:ext cx="7772400" cy="1257300"/>
          </a:xfrm>
          <a:custGeom>
            <a:avLst/>
            <a:gdLst/>
            <a:ahLst/>
            <a:cxnLst/>
            <a:rect l="l" t="t" r="r" b="b"/>
            <a:pathLst>
              <a:path w="7772400" h="1257300">
                <a:moveTo>
                  <a:pt x="0" y="1257300"/>
                </a:moveTo>
                <a:lnTo>
                  <a:pt x="7772400" y="1257300"/>
                </a:lnTo>
                <a:lnTo>
                  <a:pt x="7772400" y="0"/>
                </a:lnTo>
                <a:lnTo>
                  <a:pt x="0" y="0"/>
                </a:lnTo>
                <a:lnTo>
                  <a:pt x="0" y="1257300"/>
                </a:lnTo>
                <a:close/>
              </a:path>
            </a:pathLst>
          </a:custGeom>
          <a:solidFill>
            <a:srgbClr val="E6E7E8"/>
          </a:solidFill>
        </p:spPr>
        <p:txBody>
          <a:bodyPr wrap="square" lIns="0" tIns="0" rIns="0" bIns="0" rtlCol="0"/>
          <a:lstStyle/>
          <a:p>
            <a:endParaRPr/>
          </a:p>
        </p:txBody>
      </p:sp>
      <p:grpSp>
        <p:nvGrpSpPr>
          <p:cNvPr id="7" name="Group 6">
            <a:extLst>
              <a:ext uri="{FF2B5EF4-FFF2-40B4-BE49-F238E27FC236}">
                <a16:creationId xmlns:a16="http://schemas.microsoft.com/office/drawing/2014/main" id="{C2047941-697D-4FF2-BC23-725B5D80F40E}"/>
              </a:ext>
            </a:extLst>
          </p:cNvPr>
          <p:cNvGrpSpPr/>
          <p:nvPr userDrawn="1"/>
        </p:nvGrpSpPr>
        <p:grpSpPr>
          <a:xfrm>
            <a:off x="375313" y="651022"/>
            <a:ext cx="2286265" cy="268656"/>
            <a:chOff x="457201" y="651022"/>
            <a:chExt cx="2286265" cy="268656"/>
          </a:xfrm>
        </p:grpSpPr>
        <p:sp>
          <p:nvSpPr>
            <p:cNvPr id="17" name="bk object 17"/>
            <p:cNvSpPr/>
            <p:nvPr/>
          </p:nvSpPr>
          <p:spPr>
            <a:xfrm>
              <a:off x="641842" y="664319"/>
              <a:ext cx="283845" cy="252095"/>
            </a:xfrm>
            <a:custGeom>
              <a:avLst/>
              <a:gdLst/>
              <a:ahLst/>
              <a:cxnLst/>
              <a:rect l="l" t="t" r="r" b="b"/>
              <a:pathLst>
                <a:path w="283844" h="252094">
                  <a:moveTo>
                    <a:pt x="37528" y="120256"/>
                  </a:moveTo>
                  <a:lnTo>
                    <a:pt x="0" y="164960"/>
                  </a:lnTo>
                  <a:lnTo>
                    <a:pt x="72491" y="251358"/>
                  </a:lnTo>
                  <a:lnTo>
                    <a:pt x="72720" y="251472"/>
                  </a:lnTo>
                  <a:lnTo>
                    <a:pt x="73190" y="251472"/>
                  </a:lnTo>
                  <a:lnTo>
                    <a:pt x="73418" y="251358"/>
                  </a:lnTo>
                  <a:lnTo>
                    <a:pt x="147993" y="162483"/>
                  </a:lnTo>
                  <a:lnTo>
                    <a:pt x="72961" y="162483"/>
                  </a:lnTo>
                  <a:lnTo>
                    <a:pt x="37528" y="120256"/>
                  </a:lnTo>
                  <a:close/>
                </a:path>
                <a:path w="283844" h="252094">
                  <a:moveTo>
                    <a:pt x="282930" y="0"/>
                  </a:moveTo>
                  <a:lnTo>
                    <a:pt x="209435" y="0"/>
                  </a:lnTo>
                  <a:lnTo>
                    <a:pt x="209207" y="101"/>
                  </a:lnTo>
                  <a:lnTo>
                    <a:pt x="72961" y="162483"/>
                  </a:lnTo>
                  <a:lnTo>
                    <a:pt x="147993" y="162483"/>
                  </a:lnTo>
                  <a:lnTo>
                    <a:pt x="283438" y="1066"/>
                  </a:lnTo>
                  <a:lnTo>
                    <a:pt x="283489" y="749"/>
                  </a:lnTo>
                  <a:lnTo>
                    <a:pt x="283210" y="177"/>
                  </a:lnTo>
                  <a:lnTo>
                    <a:pt x="282930" y="0"/>
                  </a:lnTo>
                  <a:close/>
                </a:path>
              </a:pathLst>
            </a:custGeom>
            <a:solidFill>
              <a:srgbClr val="77C043"/>
            </a:solidFill>
          </p:spPr>
          <p:txBody>
            <a:bodyPr wrap="square" lIns="0" tIns="0" rIns="0" bIns="0" rtlCol="0"/>
            <a:lstStyle/>
            <a:p>
              <a:endParaRPr/>
            </a:p>
          </p:txBody>
        </p:sp>
        <p:sp>
          <p:nvSpPr>
            <p:cNvPr id="18" name="bk object 18"/>
            <p:cNvSpPr/>
            <p:nvPr/>
          </p:nvSpPr>
          <p:spPr>
            <a:xfrm>
              <a:off x="457201" y="664319"/>
              <a:ext cx="322580" cy="252095"/>
            </a:xfrm>
            <a:custGeom>
              <a:avLst/>
              <a:gdLst/>
              <a:ahLst/>
              <a:cxnLst/>
              <a:rect l="l" t="t" r="r" b="b"/>
              <a:pathLst>
                <a:path w="322580" h="252094">
                  <a:moveTo>
                    <a:pt x="74040" y="117767"/>
                  </a:moveTo>
                  <a:lnTo>
                    <a:pt x="546" y="117767"/>
                  </a:lnTo>
                  <a:lnTo>
                    <a:pt x="253" y="117957"/>
                  </a:lnTo>
                  <a:lnTo>
                    <a:pt x="0" y="118516"/>
                  </a:lnTo>
                  <a:lnTo>
                    <a:pt x="50" y="118846"/>
                  </a:lnTo>
                  <a:lnTo>
                    <a:pt x="111226" y="251358"/>
                  </a:lnTo>
                  <a:lnTo>
                    <a:pt x="111455" y="251472"/>
                  </a:lnTo>
                  <a:lnTo>
                    <a:pt x="111925" y="251472"/>
                  </a:lnTo>
                  <a:lnTo>
                    <a:pt x="112153" y="251358"/>
                  </a:lnTo>
                  <a:lnTo>
                    <a:pt x="186728" y="162483"/>
                  </a:lnTo>
                  <a:lnTo>
                    <a:pt x="111696" y="162483"/>
                  </a:lnTo>
                  <a:lnTo>
                    <a:pt x="74269" y="117868"/>
                  </a:lnTo>
                  <a:lnTo>
                    <a:pt x="74040" y="117767"/>
                  </a:lnTo>
                  <a:close/>
                </a:path>
                <a:path w="322580" h="252094">
                  <a:moveTo>
                    <a:pt x="321678" y="0"/>
                  </a:moveTo>
                  <a:lnTo>
                    <a:pt x="248170" y="0"/>
                  </a:lnTo>
                  <a:lnTo>
                    <a:pt x="247942" y="101"/>
                  </a:lnTo>
                  <a:lnTo>
                    <a:pt x="111696" y="162483"/>
                  </a:lnTo>
                  <a:lnTo>
                    <a:pt x="186728" y="162483"/>
                  </a:lnTo>
                  <a:lnTo>
                    <a:pt x="322173" y="1066"/>
                  </a:lnTo>
                  <a:lnTo>
                    <a:pt x="322224" y="749"/>
                  </a:lnTo>
                  <a:lnTo>
                    <a:pt x="321945" y="177"/>
                  </a:lnTo>
                  <a:lnTo>
                    <a:pt x="321678" y="0"/>
                  </a:lnTo>
                  <a:close/>
                </a:path>
              </a:pathLst>
            </a:custGeom>
            <a:solidFill>
              <a:srgbClr val="171044"/>
            </a:solidFill>
          </p:spPr>
          <p:txBody>
            <a:bodyPr wrap="square" lIns="0" tIns="0" rIns="0" bIns="0" rtlCol="0"/>
            <a:lstStyle/>
            <a:p>
              <a:endParaRPr/>
            </a:p>
          </p:txBody>
        </p:sp>
        <p:sp>
          <p:nvSpPr>
            <p:cNvPr id="19" name="bk object 19"/>
            <p:cNvSpPr/>
            <p:nvPr/>
          </p:nvSpPr>
          <p:spPr>
            <a:xfrm>
              <a:off x="997802" y="664408"/>
              <a:ext cx="184150" cy="255270"/>
            </a:xfrm>
            <a:custGeom>
              <a:avLst/>
              <a:gdLst/>
              <a:ahLst/>
              <a:cxnLst/>
              <a:rect l="l" t="t" r="r" b="b"/>
              <a:pathLst>
                <a:path w="184150" h="255269">
                  <a:moveTo>
                    <a:pt x="25984" y="168071"/>
                  </a:moveTo>
                  <a:lnTo>
                    <a:pt x="15794" y="170255"/>
                  </a:lnTo>
                  <a:lnTo>
                    <a:pt x="7543" y="176377"/>
                  </a:lnTo>
                  <a:lnTo>
                    <a:pt x="2016" y="185795"/>
                  </a:lnTo>
                  <a:lnTo>
                    <a:pt x="0" y="197866"/>
                  </a:lnTo>
                  <a:lnTo>
                    <a:pt x="5044" y="219869"/>
                  </a:lnTo>
                  <a:lnTo>
                    <a:pt x="19435" y="238112"/>
                  </a:lnTo>
                  <a:lnTo>
                    <a:pt x="42064" y="250554"/>
                  </a:lnTo>
                  <a:lnTo>
                    <a:pt x="71818" y="255155"/>
                  </a:lnTo>
                  <a:lnTo>
                    <a:pt x="102182" y="250059"/>
                  </a:lnTo>
                  <a:lnTo>
                    <a:pt x="125424" y="235292"/>
                  </a:lnTo>
                  <a:lnTo>
                    <a:pt x="71043" y="235292"/>
                  </a:lnTo>
                  <a:lnTo>
                    <a:pt x="57857" y="233802"/>
                  </a:lnTo>
                  <a:lnTo>
                    <a:pt x="46642" y="229662"/>
                  </a:lnTo>
                  <a:lnTo>
                    <a:pt x="37791" y="223371"/>
                  </a:lnTo>
                  <a:lnTo>
                    <a:pt x="31699" y="215430"/>
                  </a:lnTo>
                  <a:lnTo>
                    <a:pt x="39503" y="211902"/>
                  </a:lnTo>
                  <a:lnTo>
                    <a:pt x="45121" y="206694"/>
                  </a:lnTo>
                  <a:lnTo>
                    <a:pt x="48517" y="200126"/>
                  </a:lnTo>
                  <a:lnTo>
                    <a:pt x="49657" y="192519"/>
                  </a:lnTo>
                  <a:lnTo>
                    <a:pt x="47888" y="182575"/>
                  </a:lnTo>
                  <a:lnTo>
                    <a:pt x="42968" y="174852"/>
                  </a:lnTo>
                  <a:lnTo>
                    <a:pt x="35474" y="169850"/>
                  </a:lnTo>
                  <a:lnTo>
                    <a:pt x="25984" y="168071"/>
                  </a:lnTo>
                  <a:close/>
                </a:path>
                <a:path w="184150" h="255269">
                  <a:moveTo>
                    <a:pt x="145516" y="19494"/>
                  </a:moveTo>
                  <a:lnTo>
                    <a:pt x="113436" y="19494"/>
                  </a:lnTo>
                  <a:lnTo>
                    <a:pt x="113416" y="185795"/>
                  </a:lnTo>
                  <a:lnTo>
                    <a:pt x="110571" y="206617"/>
                  </a:lnTo>
                  <a:lnTo>
                    <a:pt x="102265" y="222215"/>
                  </a:lnTo>
                  <a:lnTo>
                    <a:pt x="88945" y="231940"/>
                  </a:lnTo>
                  <a:lnTo>
                    <a:pt x="71043" y="235292"/>
                  </a:lnTo>
                  <a:lnTo>
                    <a:pt x="125424" y="235292"/>
                  </a:lnTo>
                  <a:lnTo>
                    <a:pt x="140284" y="211650"/>
                  </a:lnTo>
                  <a:lnTo>
                    <a:pt x="145516" y="179908"/>
                  </a:lnTo>
                  <a:lnTo>
                    <a:pt x="145516" y="19494"/>
                  </a:lnTo>
                  <a:close/>
                </a:path>
                <a:path w="184150" h="255269">
                  <a:moveTo>
                    <a:pt x="183718" y="0"/>
                  </a:moveTo>
                  <a:lnTo>
                    <a:pt x="72567" y="0"/>
                  </a:lnTo>
                  <a:lnTo>
                    <a:pt x="72567" y="19494"/>
                  </a:lnTo>
                  <a:lnTo>
                    <a:pt x="183718" y="19494"/>
                  </a:lnTo>
                  <a:lnTo>
                    <a:pt x="183718" y="0"/>
                  </a:lnTo>
                  <a:close/>
                </a:path>
              </a:pathLst>
            </a:custGeom>
            <a:solidFill>
              <a:srgbClr val="171044"/>
            </a:solidFill>
          </p:spPr>
          <p:txBody>
            <a:bodyPr wrap="square" lIns="0" tIns="0" rIns="0" bIns="0" rtlCol="0"/>
            <a:lstStyle/>
            <a:p>
              <a:endParaRPr/>
            </a:p>
          </p:txBody>
        </p:sp>
        <p:sp>
          <p:nvSpPr>
            <p:cNvPr id="20" name="bk object 20"/>
            <p:cNvSpPr/>
            <p:nvPr/>
          </p:nvSpPr>
          <p:spPr>
            <a:xfrm>
              <a:off x="1176455" y="741572"/>
              <a:ext cx="195948" cy="174942"/>
            </a:xfrm>
            <a:prstGeom prst="rect">
              <a:avLst/>
            </a:prstGeom>
            <a:blipFill>
              <a:blip r:embed="rId7" cstate="print"/>
              <a:stretch>
                <a:fillRect/>
              </a:stretch>
            </a:blipFill>
          </p:spPr>
          <p:txBody>
            <a:bodyPr wrap="square" lIns="0" tIns="0" rIns="0" bIns="0" rtlCol="0"/>
            <a:lstStyle/>
            <a:p>
              <a:endParaRPr/>
            </a:p>
          </p:txBody>
        </p:sp>
        <p:sp>
          <p:nvSpPr>
            <p:cNvPr id="21" name="bk object 21"/>
            <p:cNvSpPr/>
            <p:nvPr/>
          </p:nvSpPr>
          <p:spPr>
            <a:xfrm>
              <a:off x="1395155" y="693063"/>
              <a:ext cx="273702" cy="223829"/>
            </a:xfrm>
            <a:prstGeom prst="rect">
              <a:avLst/>
            </a:prstGeom>
            <a:blipFill>
              <a:blip r:embed="rId8" cstate="print"/>
              <a:stretch>
                <a:fillRect/>
              </a:stretch>
            </a:blipFill>
          </p:spPr>
          <p:txBody>
            <a:bodyPr wrap="square" lIns="0" tIns="0" rIns="0" bIns="0" rtlCol="0"/>
            <a:lstStyle/>
            <a:p>
              <a:endParaRPr/>
            </a:p>
          </p:txBody>
        </p:sp>
        <p:sp>
          <p:nvSpPr>
            <p:cNvPr id="22" name="bk object 22"/>
            <p:cNvSpPr/>
            <p:nvPr/>
          </p:nvSpPr>
          <p:spPr>
            <a:xfrm>
              <a:off x="1678816" y="741578"/>
              <a:ext cx="285750" cy="174625"/>
            </a:xfrm>
            <a:custGeom>
              <a:avLst/>
              <a:gdLst/>
              <a:ahLst/>
              <a:cxnLst/>
              <a:rect l="l" t="t" r="r" b="b"/>
              <a:pathLst>
                <a:path w="285750" h="174625">
                  <a:moveTo>
                    <a:pt x="54610" y="19862"/>
                  </a:moveTo>
                  <a:lnTo>
                    <a:pt x="23672" y="19862"/>
                  </a:lnTo>
                  <a:lnTo>
                    <a:pt x="76771" y="174167"/>
                  </a:lnTo>
                  <a:lnTo>
                    <a:pt x="100825" y="174167"/>
                  </a:lnTo>
                  <a:lnTo>
                    <a:pt x="114199" y="141312"/>
                  </a:lnTo>
                  <a:lnTo>
                    <a:pt x="93967" y="141312"/>
                  </a:lnTo>
                  <a:lnTo>
                    <a:pt x="54610" y="19862"/>
                  </a:lnTo>
                  <a:close/>
                </a:path>
                <a:path w="285750" h="174625">
                  <a:moveTo>
                    <a:pt x="175204" y="63411"/>
                  </a:moveTo>
                  <a:lnTo>
                    <a:pt x="145910" y="63411"/>
                  </a:lnTo>
                  <a:lnTo>
                    <a:pt x="184861" y="174167"/>
                  </a:lnTo>
                  <a:lnTo>
                    <a:pt x="209308" y="174167"/>
                  </a:lnTo>
                  <a:lnTo>
                    <a:pt x="221182" y="141312"/>
                  </a:lnTo>
                  <a:lnTo>
                    <a:pt x="201663" y="141312"/>
                  </a:lnTo>
                  <a:lnTo>
                    <a:pt x="175204" y="63411"/>
                  </a:lnTo>
                  <a:close/>
                </a:path>
                <a:path w="285750" h="174625">
                  <a:moveTo>
                    <a:pt x="160413" y="19862"/>
                  </a:moveTo>
                  <a:lnTo>
                    <a:pt x="131013" y="19862"/>
                  </a:lnTo>
                  <a:lnTo>
                    <a:pt x="136740" y="36652"/>
                  </a:lnTo>
                  <a:lnTo>
                    <a:pt x="94729" y="141312"/>
                  </a:lnTo>
                  <a:lnTo>
                    <a:pt x="114199" y="141312"/>
                  </a:lnTo>
                  <a:lnTo>
                    <a:pt x="145910" y="63411"/>
                  </a:lnTo>
                  <a:lnTo>
                    <a:pt x="175204" y="63411"/>
                  </a:lnTo>
                  <a:lnTo>
                    <a:pt x="160413" y="19862"/>
                  </a:lnTo>
                  <a:close/>
                </a:path>
                <a:path w="285750" h="174625">
                  <a:moveTo>
                    <a:pt x="265074" y="19862"/>
                  </a:moveTo>
                  <a:lnTo>
                    <a:pt x="244449" y="19862"/>
                  </a:lnTo>
                  <a:lnTo>
                    <a:pt x="202819" y="141312"/>
                  </a:lnTo>
                  <a:lnTo>
                    <a:pt x="221182" y="141312"/>
                  </a:lnTo>
                  <a:lnTo>
                    <a:pt x="265074" y="19862"/>
                  </a:lnTo>
                  <a:close/>
                </a:path>
                <a:path w="285750" h="174625">
                  <a:moveTo>
                    <a:pt x="83642" y="0"/>
                  </a:moveTo>
                  <a:lnTo>
                    <a:pt x="0" y="0"/>
                  </a:lnTo>
                  <a:lnTo>
                    <a:pt x="0" y="19862"/>
                  </a:lnTo>
                  <a:lnTo>
                    <a:pt x="83642" y="19862"/>
                  </a:lnTo>
                  <a:lnTo>
                    <a:pt x="83642" y="0"/>
                  </a:lnTo>
                  <a:close/>
                </a:path>
                <a:path w="285750" h="174625">
                  <a:moveTo>
                    <a:pt x="191363" y="0"/>
                  </a:moveTo>
                  <a:lnTo>
                    <a:pt x="107314" y="0"/>
                  </a:lnTo>
                  <a:lnTo>
                    <a:pt x="107314" y="19862"/>
                  </a:lnTo>
                  <a:lnTo>
                    <a:pt x="191363" y="19862"/>
                  </a:lnTo>
                  <a:lnTo>
                    <a:pt x="191363" y="0"/>
                  </a:lnTo>
                  <a:close/>
                </a:path>
                <a:path w="285750" h="174625">
                  <a:moveTo>
                    <a:pt x="285699" y="0"/>
                  </a:moveTo>
                  <a:lnTo>
                    <a:pt x="217703" y="0"/>
                  </a:lnTo>
                  <a:lnTo>
                    <a:pt x="217703" y="19862"/>
                  </a:lnTo>
                  <a:lnTo>
                    <a:pt x="285699" y="19862"/>
                  </a:lnTo>
                  <a:lnTo>
                    <a:pt x="285699" y="0"/>
                  </a:lnTo>
                  <a:close/>
                </a:path>
              </a:pathLst>
            </a:custGeom>
            <a:solidFill>
              <a:srgbClr val="77C043"/>
            </a:solidFill>
          </p:spPr>
          <p:txBody>
            <a:bodyPr wrap="square" lIns="0" tIns="0" rIns="0" bIns="0" rtlCol="0"/>
            <a:lstStyle/>
            <a:p>
              <a:endParaRPr/>
            </a:p>
          </p:txBody>
        </p:sp>
        <p:sp>
          <p:nvSpPr>
            <p:cNvPr id="23" name="bk object 23"/>
            <p:cNvSpPr/>
            <p:nvPr/>
          </p:nvSpPr>
          <p:spPr>
            <a:xfrm>
              <a:off x="1963022" y="738513"/>
              <a:ext cx="152781" cy="178371"/>
            </a:xfrm>
            <a:prstGeom prst="rect">
              <a:avLst/>
            </a:prstGeom>
            <a:blipFill>
              <a:blip r:embed="rId9" cstate="print"/>
              <a:stretch>
                <a:fillRect/>
              </a:stretch>
            </a:blipFill>
          </p:spPr>
          <p:txBody>
            <a:bodyPr wrap="square" lIns="0" tIns="0" rIns="0" bIns="0" rtlCol="0"/>
            <a:lstStyle/>
            <a:p>
              <a:endParaRPr/>
            </a:p>
          </p:txBody>
        </p:sp>
        <p:sp>
          <p:nvSpPr>
            <p:cNvPr id="24" name="bk object 24"/>
            <p:cNvSpPr/>
            <p:nvPr/>
          </p:nvSpPr>
          <p:spPr>
            <a:xfrm>
              <a:off x="2139899" y="651022"/>
              <a:ext cx="396288" cy="265865"/>
            </a:xfrm>
            <a:prstGeom prst="rect">
              <a:avLst/>
            </a:prstGeom>
            <a:blipFill>
              <a:blip r:embed="rId10" cstate="print"/>
              <a:stretch>
                <a:fillRect/>
              </a:stretch>
            </a:blipFill>
          </p:spPr>
          <p:txBody>
            <a:bodyPr wrap="square" lIns="0" tIns="0" rIns="0" bIns="0" rtlCol="0"/>
            <a:lstStyle/>
            <a:p>
              <a:endParaRPr/>
            </a:p>
          </p:txBody>
        </p:sp>
        <p:sp>
          <p:nvSpPr>
            <p:cNvPr id="25" name="bk object 25"/>
            <p:cNvSpPr/>
            <p:nvPr/>
          </p:nvSpPr>
          <p:spPr>
            <a:xfrm>
              <a:off x="2545346" y="651047"/>
              <a:ext cx="198120" cy="262890"/>
            </a:xfrm>
            <a:custGeom>
              <a:avLst/>
              <a:gdLst/>
              <a:ahLst/>
              <a:cxnLst/>
              <a:rect l="l" t="t" r="r" b="b"/>
              <a:pathLst>
                <a:path w="198119" h="262890">
                  <a:moveTo>
                    <a:pt x="84416" y="242544"/>
                  </a:moveTo>
                  <a:lnTo>
                    <a:pt x="0" y="242544"/>
                  </a:lnTo>
                  <a:lnTo>
                    <a:pt x="0" y="262407"/>
                  </a:lnTo>
                  <a:lnTo>
                    <a:pt x="84416" y="262407"/>
                  </a:lnTo>
                  <a:lnTo>
                    <a:pt x="84416" y="242544"/>
                  </a:lnTo>
                  <a:close/>
                </a:path>
                <a:path w="198119" h="262890">
                  <a:moveTo>
                    <a:pt x="197853" y="242544"/>
                  </a:moveTo>
                  <a:lnTo>
                    <a:pt x="113436" y="242544"/>
                  </a:lnTo>
                  <a:lnTo>
                    <a:pt x="113436" y="262407"/>
                  </a:lnTo>
                  <a:lnTo>
                    <a:pt x="197853" y="262407"/>
                  </a:lnTo>
                  <a:lnTo>
                    <a:pt x="197853" y="242544"/>
                  </a:lnTo>
                  <a:close/>
                </a:path>
                <a:path w="198119" h="262890">
                  <a:moveTo>
                    <a:pt x="58445" y="0"/>
                  </a:moveTo>
                  <a:lnTo>
                    <a:pt x="0" y="0"/>
                  </a:lnTo>
                  <a:lnTo>
                    <a:pt x="0" y="20637"/>
                  </a:lnTo>
                  <a:lnTo>
                    <a:pt x="28651" y="20637"/>
                  </a:lnTo>
                  <a:lnTo>
                    <a:pt x="28651" y="242544"/>
                  </a:lnTo>
                  <a:lnTo>
                    <a:pt x="58445" y="242544"/>
                  </a:lnTo>
                  <a:lnTo>
                    <a:pt x="58445" y="167678"/>
                  </a:lnTo>
                  <a:lnTo>
                    <a:pt x="62659" y="147204"/>
                  </a:lnTo>
                  <a:lnTo>
                    <a:pt x="70862" y="134073"/>
                  </a:lnTo>
                  <a:lnTo>
                    <a:pt x="58445" y="134073"/>
                  </a:lnTo>
                  <a:lnTo>
                    <a:pt x="58445" y="0"/>
                  </a:lnTo>
                  <a:close/>
                </a:path>
                <a:path w="198119" h="262890">
                  <a:moveTo>
                    <a:pt x="162275" y="111912"/>
                  </a:moveTo>
                  <a:lnTo>
                    <a:pt x="116878" y="111912"/>
                  </a:lnTo>
                  <a:lnTo>
                    <a:pt x="124510" y="114211"/>
                  </a:lnTo>
                  <a:lnTo>
                    <a:pt x="129857" y="119938"/>
                  </a:lnTo>
                  <a:lnTo>
                    <a:pt x="134475" y="126292"/>
                  </a:lnTo>
                  <a:lnTo>
                    <a:pt x="137553" y="134404"/>
                  </a:lnTo>
                  <a:lnTo>
                    <a:pt x="139269" y="144163"/>
                  </a:lnTo>
                  <a:lnTo>
                    <a:pt x="139801" y="155460"/>
                  </a:lnTo>
                  <a:lnTo>
                    <a:pt x="139801" y="242544"/>
                  </a:lnTo>
                  <a:lnTo>
                    <a:pt x="169202" y="242544"/>
                  </a:lnTo>
                  <a:lnTo>
                    <a:pt x="169202" y="142087"/>
                  </a:lnTo>
                  <a:lnTo>
                    <a:pt x="166004" y="118789"/>
                  </a:lnTo>
                  <a:lnTo>
                    <a:pt x="162275" y="111912"/>
                  </a:lnTo>
                  <a:close/>
                </a:path>
                <a:path w="198119" h="262890">
                  <a:moveTo>
                    <a:pt x="122605" y="87858"/>
                  </a:moveTo>
                  <a:lnTo>
                    <a:pt x="106028" y="90191"/>
                  </a:lnTo>
                  <a:lnTo>
                    <a:pt x="89663" y="97931"/>
                  </a:lnTo>
                  <a:lnTo>
                    <a:pt x="73730" y="112188"/>
                  </a:lnTo>
                  <a:lnTo>
                    <a:pt x="58445" y="134073"/>
                  </a:lnTo>
                  <a:lnTo>
                    <a:pt x="70862" y="134073"/>
                  </a:lnTo>
                  <a:lnTo>
                    <a:pt x="73818" y="129341"/>
                  </a:lnTo>
                  <a:lnTo>
                    <a:pt x="89702" y="116705"/>
                  </a:lnTo>
                  <a:lnTo>
                    <a:pt x="108089" y="111912"/>
                  </a:lnTo>
                  <a:lnTo>
                    <a:pt x="162275" y="111912"/>
                  </a:lnTo>
                  <a:lnTo>
                    <a:pt x="156791" y="101795"/>
                  </a:lnTo>
                  <a:lnTo>
                    <a:pt x="142134" y="91390"/>
                  </a:lnTo>
                  <a:lnTo>
                    <a:pt x="122605" y="87858"/>
                  </a:lnTo>
                  <a:close/>
                </a:path>
              </a:pathLst>
            </a:custGeom>
            <a:solidFill>
              <a:srgbClr val="77C043"/>
            </a:solidFill>
          </p:spPr>
          <p:txBody>
            <a:bodyPr wrap="square" lIns="0" tIns="0" rIns="0" bIns="0" rtlCol="0"/>
            <a:lstStyle/>
            <a:p>
              <a:endParaRPr/>
            </a:p>
          </p:txBody>
        </p:sp>
      </p:grpSp>
      <p:sp>
        <p:nvSpPr>
          <p:cNvPr id="2" name="Holder 2"/>
          <p:cNvSpPr>
            <a:spLocks noGrp="1"/>
          </p:cNvSpPr>
          <p:nvPr>
            <p:ph type="title"/>
          </p:nvPr>
        </p:nvSpPr>
        <p:spPr>
          <a:xfrm>
            <a:off x="388620" y="402336"/>
            <a:ext cx="6995160" cy="1609344"/>
          </a:xfrm>
          <a:prstGeom prst="rect">
            <a:avLst/>
          </a:prstGeom>
        </p:spPr>
        <p:txBody>
          <a:bodyPr wrap="square" lIns="0" tIns="0" rIns="0" bIns="0">
            <a:spAutoFit/>
          </a:bodyPr>
          <a:lstStyle>
            <a:lvl1pPr>
              <a:defRPr/>
            </a:lvl1pPr>
          </a:lstStyle>
          <a:p>
            <a:endParaRPr dirty="0"/>
          </a:p>
        </p:txBody>
      </p:sp>
      <p:sp>
        <p:nvSpPr>
          <p:cNvPr id="3" name="Holder 3"/>
          <p:cNvSpPr>
            <a:spLocks noGrp="1"/>
          </p:cNvSpPr>
          <p:nvPr>
            <p:ph type="body" idx="1"/>
          </p:nvPr>
        </p:nvSpPr>
        <p:spPr>
          <a:xfrm>
            <a:off x="388620" y="2313432"/>
            <a:ext cx="6995160" cy="6638544"/>
          </a:xfrm>
          <a:prstGeom prst="rect">
            <a:avLst/>
          </a:prstGeom>
        </p:spPr>
        <p:txBody>
          <a:bodyPr wrap="square" lIns="0" tIns="0" rIns="0" bIns="0">
            <a:spAutoFit/>
          </a:bodyPr>
          <a:lstStyle>
            <a:lvl1pPr>
              <a:defRPr/>
            </a:lvl1pPr>
          </a:lstStyle>
          <a:p>
            <a:endParaRPr dirty="0"/>
          </a:p>
        </p:txBody>
      </p:sp>
      <p:sp>
        <p:nvSpPr>
          <p:cNvPr id="4" name="Holder 4"/>
          <p:cNvSpPr>
            <a:spLocks noGrp="1"/>
          </p:cNvSpPr>
          <p:nvPr>
            <p:ph type="ftr" sz="quarter" idx="5"/>
          </p:nvPr>
        </p:nvSpPr>
        <p:spPr>
          <a:xfrm>
            <a:off x="2642616" y="9354312"/>
            <a:ext cx="2487168" cy="50292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88620" y="9354312"/>
            <a:ext cx="1787652" cy="50292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4/13/2023</a:t>
            </a:fld>
            <a:endParaRPr lang="en-US"/>
          </a:p>
        </p:txBody>
      </p:sp>
      <p:sp>
        <p:nvSpPr>
          <p:cNvPr id="6" name="Holder 6"/>
          <p:cNvSpPr>
            <a:spLocks noGrp="1"/>
          </p:cNvSpPr>
          <p:nvPr>
            <p:ph type="sldNum" sz="quarter" idx="7"/>
          </p:nvPr>
        </p:nvSpPr>
        <p:spPr>
          <a:xfrm>
            <a:off x="5596128" y="9354312"/>
            <a:ext cx="1787652" cy="50292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oleObject" Target="file:///C:\Users\Tyler.Gliebe\Justwealth%20Dropbox\Tyler%20Gliebe\Fund%20Profiles\Master%20Excel%20File\Justwealth%20Fund%20Profiles%20Master%20Excel%20File.xlsx!TE%20Cap%20Pres!R9C3:R13C4" TargetMode="External"/><Relationship Id="rId13" Type="http://schemas.openxmlformats.org/officeDocument/2006/relationships/image" Target="../media/image11.emf"/><Relationship Id="rId3" Type="http://schemas.openxmlformats.org/officeDocument/2006/relationships/image" Target="../media/image6.png"/><Relationship Id="rId7" Type="http://schemas.openxmlformats.org/officeDocument/2006/relationships/image" Target="../media/image8.emf"/><Relationship Id="rId12" Type="http://schemas.openxmlformats.org/officeDocument/2006/relationships/oleObject" Target="file:///C:\Users\Tyler.Gliebe\Justwealth%20Dropbox\Tyler%20Gliebe\Fund%20Profiles\Master%20Excel%20File\Justwealth%20Fund%20Profiles%20Master%20Excel%20File.xlsx!TE%20Cap%20Pres!R33C6:R39C7" TargetMode="External"/><Relationship Id="rId17" Type="http://schemas.openxmlformats.org/officeDocument/2006/relationships/image" Target="../media/image13.emf"/><Relationship Id="rId2" Type="http://schemas.openxmlformats.org/officeDocument/2006/relationships/image" Target="../media/image5.png"/><Relationship Id="rId16" Type="http://schemas.openxmlformats.org/officeDocument/2006/relationships/oleObject" Target="file:///C:\Users\Tyler.Gliebe\Justwealth%20Dropbox\Tyler%20Gliebe\Fund%20Profiles\Master%20Excel%20File\Justwealth%20Fund%20Profiles%20Master%20Excel%20File.xlsx!TE%20Cap%20Pres!R16C3:R24C4" TargetMode="External"/><Relationship Id="rId1" Type="http://schemas.openxmlformats.org/officeDocument/2006/relationships/slideLayout" Target="../slideLayouts/slideLayout5.xml"/><Relationship Id="rId6" Type="http://schemas.openxmlformats.org/officeDocument/2006/relationships/oleObject" Target="file:///C:\Users\Tyler.Gliebe\Justwealth%20Dropbox\Tyler%20Gliebe\Fund%20Profiles\Master%20Excel%20File\Justwealth%20Fund%20Profiles%20Master%20Excel%20File.xlsx!TE%20Cap%20Pres!R4C3:R6C4" TargetMode="External"/><Relationship Id="rId11" Type="http://schemas.openxmlformats.org/officeDocument/2006/relationships/image" Target="../media/image10.emf"/><Relationship Id="rId5" Type="http://schemas.openxmlformats.org/officeDocument/2006/relationships/chart" Target="../charts/chart1.xml"/><Relationship Id="rId15" Type="http://schemas.openxmlformats.org/officeDocument/2006/relationships/image" Target="../media/image12.emf"/><Relationship Id="rId10" Type="http://schemas.openxmlformats.org/officeDocument/2006/relationships/oleObject" Target="file:///C:\Users\Tyler.Gliebe\Justwealth%20Dropbox\Tyler%20Gliebe\Fund%20Profiles\Master%20Excel%20File\Justwealth%20Fund%20Profiles%20Master%20Excel%20File.xlsx!TE%20Cap%20Pres!R25C3:R27C4" TargetMode="External"/><Relationship Id="rId4" Type="http://schemas.openxmlformats.org/officeDocument/2006/relationships/image" Target="../media/image7.jpg"/><Relationship Id="rId9" Type="http://schemas.openxmlformats.org/officeDocument/2006/relationships/image" Target="../media/image9.emf"/><Relationship Id="rId14" Type="http://schemas.openxmlformats.org/officeDocument/2006/relationships/oleObject" Target="file:///C:\Users\Tyler.Gliebe\Justwealth%20Dropbox\Tyler%20Gliebe\Fund%20Profiles\Master%20Excel%20File\Justwealth%20Fund%20Profiles%20Master%20Excel%20File.xlsx!Quarterly%20Date!R1C1"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hyperlink" Target="mailto:support@justwealth.com" TargetMode="External"/><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71475" y="2819401"/>
            <a:ext cx="1898650" cy="192024"/>
          </a:xfrm>
          <a:prstGeom prst="rect">
            <a:avLst/>
          </a:prstGeom>
        </p:spPr>
        <p:txBody>
          <a:bodyPr vert="horz" wrap="square" lIns="0" tIns="18288" rIns="0" bIns="0" rtlCol="0">
            <a:spAutoFit/>
          </a:bodyPr>
          <a:lstStyle/>
          <a:p>
            <a:pPr marL="12700">
              <a:lnSpc>
                <a:spcPct val="100000"/>
              </a:lnSpc>
              <a:spcBef>
                <a:spcPts val="135"/>
              </a:spcBef>
            </a:pPr>
            <a:r>
              <a:rPr lang="en-CA" sz="1150" b="1" spc="-15" dirty="0">
                <a:solidFill>
                  <a:srgbClr val="77C043"/>
                </a:solidFill>
                <a:latin typeface="Sentinel Bold"/>
                <a:cs typeface="Sentinel Bold"/>
              </a:rPr>
              <a:t>Target </a:t>
            </a:r>
            <a:r>
              <a:rPr sz="1150" b="1" spc="-15" dirty="0">
                <a:solidFill>
                  <a:srgbClr val="77C043"/>
                </a:solidFill>
                <a:latin typeface="Sentinel Bold"/>
                <a:cs typeface="Sentinel Bold"/>
              </a:rPr>
              <a:t>Asset</a:t>
            </a:r>
            <a:r>
              <a:rPr sz="1150" b="1" spc="-70" dirty="0">
                <a:solidFill>
                  <a:srgbClr val="77C043"/>
                </a:solidFill>
                <a:latin typeface="Sentinel Bold"/>
                <a:cs typeface="Sentinel Bold"/>
              </a:rPr>
              <a:t> </a:t>
            </a:r>
            <a:r>
              <a:rPr sz="1150" b="1" spc="-15" dirty="0">
                <a:solidFill>
                  <a:srgbClr val="77C043"/>
                </a:solidFill>
                <a:latin typeface="Sentinel Bold"/>
                <a:cs typeface="Sentinel Bold"/>
              </a:rPr>
              <a:t>Allocation</a:t>
            </a:r>
            <a:endParaRPr sz="1150" b="1" dirty="0">
              <a:latin typeface="Sentinel Bold"/>
              <a:cs typeface="Sentinel Bold"/>
            </a:endParaRPr>
          </a:p>
        </p:txBody>
      </p:sp>
      <p:sp>
        <p:nvSpPr>
          <p:cNvPr id="8" name="object 8"/>
          <p:cNvSpPr/>
          <p:nvPr/>
        </p:nvSpPr>
        <p:spPr>
          <a:xfrm>
            <a:off x="457200" y="1657348"/>
            <a:ext cx="685800" cy="685800"/>
          </a:xfrm>
          <a:custGeom>
            <a:avLst/>
            <a:gdLst/>
            <a:ahLst/>
            <a:cxnLst/>
            <a:rect l="l" t="t" r="r" b="b"/>
            <a:pathLst>
              <a:path w="685800" h="685800">
                <a:moveTo>
                  <a:pt x="342900" y="0"/>
                </a:moveTo>
                <a:lnTo>
                  <a:pt x="296369" y="3130"/>
                </a:lnTo>
                <a:lnTo>
                  <a:pt x="251742" y="12248"/>
                </a:lnTo>
                <a:lnTo>
                  <a:pt x="209426" y="26946"/>
                </a:lnTo>
                <a:lnTo>
                  <a:pt x="169830" y="46815"/>
                </a:lnTo>
                <a:lnTo>
                  <a:pt x="133362" y="71446"/>
                </a:lnTo>
                <a:lnTo>
                  <a:pt x="100431" y="100431"/>
                </a:lnTo>
                <a:lnTo>
                  <a:pt x="71446" y="133362"/>
                </a:lnTo>
                <a:lnTo>
                  <a:pt x="46815" y="169830"/>
                </a:lnTo>
                <a:lnTo>
                  <a:pt x="26946" y="209426"/>
                </a:lnTo>
                <a:lnTo>
                  <a:pt x="12248" y="251742"/>
                </a:lnTo>
                <a:lnTo>
                  <a:pt x="3130" y="296369"/>
                </a:lnTo>
                <a:lnTo>
                  <a:pt x="0" y="342900"/>
                </a:lnTo>
                <a:lnTo>
                  <a:pt x="3130" y="389430"/>
                </a:lnTo>
                <a:lnTo>
                  <a:pt x="12248" y="434057"/>
                </a:lnTo>
                <a:lnTo>
                  <a:pt x="26946" y="476373"/>
                </a:lnTo>
                <a:lnTo>
                  <a:pt x="46815" y="515969"/>
                </a:lnTo>
                <a:lnTo>
                  <a:pt x="71446" y="552437"/>
                </a:lnTo>
                <a:lnTo>
                  <a:pt x="100431" y="585368"/>
                </a:lnTo>
                <a:lnTo>
                  <a:pt x="133362" y="614353"/>
                </a:lnTo>
                <a:lnTo>
                  <a:pt x="169830" y="638984"/>
                </a:lnTo>
                <a:lnTo>
                  <a:pt x="209426" y="658853"/>
                </a:lnTo>
                <a:lnTo>
                  <a:pt x="251742" y="673551"/>
                </a:lnTo>
                <a:lnTo>
                  <a:pt x="296369" y="682669"/>
                </a:lnTo>
                <a:lnTo>
                  <a:pt x="342900" y="685800"/>
                </a:lnTo>
                <a:lnTo>
                  <a:pt x="389430" y="682669"/>
                </a:lnTo>
                <a:lnTo>
                  <a:pt x="434057" y="673551"/>
                </a:lnTo>
                <a:lnTo>
                  <a:pt x="476373" y="658853"/>
                </a:lnTo>
                <a:lnTo>
                  <a:pt x="515969" y="638984"/>
                </a:lnTo>
                <a:lnTo>
                  <a:pt x="552437" y="614353"/>
                </a:lnTo>
                <a:lnTo>
                  <a:pt x="585368" y="585368"/>
                </a:lnTo>
                <a:lnTo>
                  <a:pt x="614353" y="552437"/>
                </a:lnTo>
                <a:lnTo>
                  <a:pt x="638984" y="515969"/>
                </a:lnTo>
                <a:lnTo>
                  <a:pt x="658853" y="476373"/>
                </a:lnTo>
                <a:lnTo>
                  <a:pt x="673551" y="434057"/>
                </a:lnTo>
                <a:lnTo>
                  <a:pt x="682669" y="389430"/>
                </a:lnTo>
                <a:lnTo>
                  <a:pt x="685800" y="342900"/>
                </a:lnTo>
                <a:lnTo>
                  <a:pt x="682669" y="296369"/>
                </a:lnTo>
                <a:lnTo>
                  <a:pt x="673551" y="251742"/>
                </a:lnTo>
                <a:lnTo>
                  <a:pt x="658853" y="209426"/>
                </a:lnTo>
                <a:lnTo>
                  <a:pt x="638984" y="169830"/>
                </a:lnTo>
                <a:lnTo>
                  <a:pt x="614353" y="133362"/>
                </a:lnTo>
                <a:lnTo>
                  <a:pt x="585368" y="100431"/>
                </a:lnTo>
                <a:lnTo>
                  <a:pt x="552437" y="71446"/>
                </a:lnTo>
                <a:lnTo>
                  <a:pt x="515969" y="46815"/>
                </a:lnTo>
                <a:lnTo>
                  <a:pt x="476373" y="26946"/>
                </a:lnTo>
                <a:lnTo>
                  <a:pt x="434057" y="12248"/>
                </a:lnTo>
                <a:lnTo>
                  <a:pt x="389430" y="3130"/>
                </a:lnTo>
                <a:lnTo>
                  <a:pt x="342900" y="0"/>
                </a:lnTo>
                <a:close/>
              </a:path>
            </a:pathLst>
          </a:custGeom>
          <a:solidFill>
            <a:srgbClr val="FFFFFF"/>
          </a:solidFill>
        </p:spPr>
        <p:txBody>
          <a:bodyPr wrap="square" lIns="0" tIns="0" rIns="0" bIns="0" rtlCol="0"/>
          <a:lstStyle/>
          <a:p>
            <a:endParaRPr/>
          </a:p>
        </p:txBody>
      </p:sp>
      <p:sp>
        <p:nvSpPr>
          <p:cNvPr id="9" name="object 9"/>
          <p:cNvSpPr/>
          <p:nvPr/>
        </p:nvSpPr>
        <p:spPr>
          <a:xfrm>
            <a:off x="702713" y="2108257"/>
            <a:ext cx="194119" cy="97345"/>
          </a:xfrm>
          <a:prstGeom prst="rect">
            <a:avLst/>
          </a:prstGeom>
          <a:blipFill>
            <a:blip r:embed="rId2" cstate="print"/>
            <a:stretch>
              <a:fillRect/>
            </a:stretch>
          </a:blipFill>
        </p:spPr>
        <p:txBody>
          <a:bodyPr wrap="square" lIns="0" tIns="0" rIns="0" bIns="0" rtlCol="0"/>
          <a:lstStyle/>
          <a:p>
            <a:endParaRPr/>
          </a:p>
        </p:txBody>
      </p:sp>
      <p:sp>
        <p:nvSpPr>
          <p:cNvPr id="10" name="object 10"/>
          <p:cNvSpPr/>
          <p:nvPr/>
        </p:nvSpPr>
        <p:spPr>
          <a:xfrm>
            <a:off x="788071" y="1820243"/>
            <a:ext cx="24130" cy="24130"/>
          </a:xfrm>
          <a:custGeom>
            <a:avLst/>
            <a:gdLst/>
            <a:ahLst/>
            <a:cxnLst/>
            <a:rect l="l" t="t" r="r" b="b"/>
            <a:pathLst>
              <a:path w="24129" h="24130">
                <a:moveTo>
                  <a:pt x="18668" y="0"/>
                </a:moveTo>
                <a:lnTo>
                  <a:pt x="5384" y="0"/>
                </a:lnTo>
                <a:lnTo>
                  <a:pt x="0" y="5384"/>
                </a:lnTo>
                <a:lnTo>
                  <a:pt x="0" y="24053"/>
                </a:lnTo>
                <a:lnTo>
                  <a:pt x="24053" y="24053"/>
                </a:lnTo>
                <a:lnTo>
                  <a:pt x="24053" y="5384"/>
                </a:lnTo>
                <a:lnTo>
                  <a:pt x="18668" y="0"/>
                </a:lnTo>
                <a:close/>
              </a:path>
            </a:pathLst>
          </a:custGeom>
          <a:solidFill>
            <a:srgbClr val="444855"/>
          </a:solidFill>
        </p:spPr>
        <p:txBody>
          <a:bodyPr wrap="square" lIns="0" tIns="0" rIns="0" bIns="0" rtlCol="0"/>
          <a:lstStyle/>
          <a:p>
            <a:endParaRPr/>
          </a:p>
        </p:txBody>
      </p:sp>
      <p:sp>
        <p:nvSpPr>
          <p:cNvPr id="11" name="object 11"/>
          <p:cNvSpPr/>
          <p:nvPr/>
        </p:nvSpPr>
        <p:spPr>
          <a:xfrm>
            <a:off x="788071" y="1820243"/>
            <a:ext cx="24130" cy="24130"/>
          </a:xfrm>
          <a:custGeom>
            <a:avLst/>
            <a:gdLst/>
            <a:ahLst/>
            <a:cxnLst/>
            <a:rect l="l" t="t" r="r" b="b"/>
            <a:pathLst>
              <a:path w="24129" h="24130">
                <a:moveTo>
                  <a:pt x="18668" y="0"/>
                </a:moveTo>
                <a:lnTo>
                  <a:pt x="5384" y="0"/>
                </a:lnTo>
                <a:lnTo>
                  <a:pt x="0" y="5384"/>
                </a:lnTo>
                <a:lnTo>
                  <a:pt x="0" y="24053"/>
                </a:lnTo>
                <a:lnTo>
                  <a:pt x="24053" y="24053"/>
                </a:lnTo>
                <a:lnTo>
                  <a:pt x="24053" y="5384"/>
                </a:lnTo>
                <a:lnTo>
                  <a:pt x="18668" y="0"/>
                </a:lnTo>
                <a:close/>
              </a:path>
            </a:pathLst>
          </a:custGeom>
          <a:solidFill>
            <a:srgbClr val="989898"/>
          </a:solidFill>
        </p:spPr>
        <p:txBody>
          <a:bodyPr wrap="square" lIns="0" tIns="0" rIns="0" bIns="0" rtlCol="0"/>
          <a:lstStyle/>
          <a:p>
            <a:endParaRPr/>
          </a:p>
        </p:txBody>
      </p:sp>
      <p:sp>
        <p:nvSpPr>
          <p:cNvPr id="12" name="object 12"/>
          <p:cNvSpPr/>
          <p:nvPr/>
        </p:nvSpPr>
        <p:spPr>
          <a:xfrm>
            <a:off x="619721" y="1891804"/>
            <a:ext cx="361315" cy="216535"/>
          </a:xfrm>
          <a:custGeom>
            <a:avLst/>
            <a:gdLst/>
            <a:ahLst/>
            <a:cxnLst/>
            <a:rect l="l" t="t" r="r" b="b"/>
            <a:pathLst>
              <a:path w="361315" h="216535">
                <a:moveTo>
                  <a:pt x="360756" y="216446"/>
                </a:moveTo>
                <a:lnTo>
                  <a:pt x="0" y="216446"/>
                </a:lnTo>
                <a:lnTo>
                  <a:pt x="0" y="0"/>
                </a:lnTo>
                <a:lnTo>
                  <a:pt x="360756" y="0"/>
                </a:lnTo>
                <a:lnTo>
                  <a:pt x="360756" y="216446"/>
                </a:lnTo>
                <a:close/>
              </a:path>
            </a:pathLst>
          </a:custGeom>
          <a:solidFill>
            <a:srgbClr val="E9E8E9"/>
          </a:solidFill>
        </p:spPr>
        <p:txBody>
          <a:bodyPr wrap="square" lIns="0" tIns="0" rIns="0" bIns="0" rtlCol="0"/>
          <a:lstStyle/>
          <a:p>
            <a:endParaRPr/>
          </a:p>
        </p:txBody>
      </p:sp>
      <p:sp>
        <p:nvSpPr>
          <p:cNvPr id="13" name="object 13"/>
          <p:cNvSpPr/>
          <p:nvPr/>
        </p:nvSpPr>
        <p:spPr>
          <a:xfrm>
            <a:off x="619721" y="1891792"/>
            <a:ext cx="361315" cy="12065"/>
          </a:xfrm>
          <a:custGeom>
            <a:avLst/>
            <a:gdLst/>
            <a:ahLst/>
            <a:cxnLst/>
            <a:rect l="l" t="t" r="r" b="b"/>
            <a:pathLst>
              <a:path w="361315" h="12064">
                <a:moveTo>
                  <a:pt x="0" y="12026"/>
                </a:moveTo>
                <a:lnTo>
                  <a:pt x="360756" y="12026"/>
                </a:lnTo>
                <a:lnTo>
                  <a:pt x="360756" y="0"/>
                </a:lnTo>
                <a:lnTo>
                  <a:pt x="0" y="0"/>
                </a:lnTo>
                <a:lnTo>
                  <a:pt x="0" y="12026"/>
                </a:lnTo>
                <a:close/>
              </a:path>
            </a:pathLst>
          </a:custGeom>
          <a:solidFill>
            <a:srgbClr val="010101">
              <a:alpha val="9999"/>
            </a:srgbClr>
          </a:solidFill>
        </p:spPr>
        <p:txBody>
          <a:bodyPr wrap="square" lIns="0" tIns="0" rIns="0" bIns="0" rtlCol="0"/>
          <a:lstStyle/>
          <a:p>
            <a:endParaRPr/>
          </a:p>
        </p:txBody>
      </p:sp>
      <p:sp>
        <p:nvSpPr>
          <p:cNvPr id="14" name="object 14"/>
          <p:cNvSpPr/>
          <p:nvPr/>
        </p:nvSpPr>
        <p:spPr>
          <a:xfrm>
            <a:off x="770718" y="2108254"/>
            <a:ext cx="59055" cy="12700"/>
          </a:xfrm>
          <a:custGeom>
            <a:avLst/>
            <a:gdLst/>
            <a:ahLst/>
            <a:cxnLst/>
            <a:rect l="l" t="t" r="r" b="b"/>
            <a:pathLst>
              <a:path w="59055" h="12700">
                <a:moveTo>
                  <a:pt x="46329" y="0"/>
                </a:moveTo>
                <a:lnTo>
                  <a:pt x="12090" y="0"/>
                </a:lnTo>
                <a:lnTo>
                  <a:pt x="0" y="12090"/>
                </a:lnTo>
                <a:lnTo>
                  <a:pt x="58432" y="12090"/>
                </a:lnTo>
                <a:lnTo>
                  <a:pt x="46329" y="0"/>
                </a:lnTo>
                <a:close/>
              </a:path>
            </a:pathLst>
          </a:custGeom>
          <a:solidFill>
            <a:srgbClr val="010101">
              <a:alpha val="29998"/>
            </a:srgbClr>
          </a:solidFill>
        </p:spPr>
        <p:txBody>
          <a:bodyPr wrap="square" lIns="0" tIns="0" rIns="0" bIns="0" rtlCol="0"/>
          <a:lstStyle/>
          <a:p>
            <a:endParaRPr/>
          </a:p>
        </p:txBody>
      </p:sp>
      <p:sp>
        <p:nvSpPr>
          <p:cNvPr id="15" name="object 15"/>
          <p:cNvSpPr/>
          <p:nvPr/>
        </p:nvSpPr>
        <p:spPr>
          <a:xfrm>
            <a:off x="607702" y="1843697"/>
            <a:ext cx="384810" cy="48260"/>
          </a:xfrm>
          <a:custGeom>
            <a:avLst/>
            <a:gdLst/>
            <a:ahLst/>
            <a:cxnLst/>
            <a:rect l="l" t="t" r="r" b="b"/>
            <a:pathLst>
              <a:path w="384809" h="48260">
                <a:moveTo>
                  <a:pt x="379425" y="0"/>
                </a:moveTo>
                <a:lnTo>
                  <a:pt x="5372" y="0"/>
                </a:lnTo>
                <a:lnTo>
                  <a:pt x="0" y="5384"/>
                </a:lnTo>
                <a:lnTo>
                  <a:pt x="0" y="48107"/>
                </a:lnTo>
                <a:lnTo>
                  <a:pt x="384797" y="48107"/>
                </a:lnTo>
                <a:lnTo>
                  <a:pt x="384797" y="5384"/>
                </a:lnTo>
                <a:lnTo>
                  <a:pt x="379425" y="0"/>
                </a:lnTo>
                <a:close/>
              </a:path>
            </a:pathLst>
          </a:custGeom>
          <a:solidFill>
            <a:srgbClr val="E7C751"/>
          </a:solidFill>
        </p:spPr>
        <p:txBody>
          <a:bodyPr wrap="square" lIns="0" tIns="0" rIns="0" bIns="0" rtlCol="0"/>
          <a:lstStyle/>
          <a:p>
            <a:endParaRPr/>
          </a:p>
        </p:txBody>
      </p:sp>
      <p:sp>
        <p:nvSpPr>
          <p:cNvPr id="16" name="object 16"/>
          <p:cNvSpPr/>
          <p:nvPr/>
        </p:nvSpPr>
        <p:spPr>
          <a:xfrm>
            <a:off x="678604" y="1922745"/>
            <a:ext cx="244290" cy="169519"/>
          </a:xfrm>
          <a:prstGeom prst="rect">
            <a:avLst/>
          </a:prstGeom>
          <a:blipFill>
            <a:blip r:embed="rId3" cstate="print"/>
            <a:stretch>
              <a:fillRect/>
            </a:stretch>
          </a:blipFill>
        </p:spPr>
        <p:txBody>
          <a:bodyPr wrap="square" lIns="0" tIns="0" rIns="0" bIns="0" rtlCol="0"/>
          <a:lstStyle/>
          <a:p>
            <a:endParaRPr/>
          </a:p>
        </p:txBody>
      </p:sp>
      <p:sp>
        <p:nvSpPr>
          <p:cNvPr id="17" name="object 17"/>
          <p:cNvSpPr/>
          <p:nvPr/>
        </p:nvSpPr>
        <p:spPr>
          <a:xfrm>
            <a:off x="2979737" y="685800"/>
            <a:ext cx="0" cy="228600"/>
          </a:xfrm>
          <a:custGeom>
            <a:avLst/>
            <a:gdLst/>
            <a:ahLst/>
            <a:cxnLst/>
            <a:rect l="l" t="t" r="r" b="b"/>
            <a:pathLst>
              <a:path h="228600">
                <a:moveTo>
                  <a:pt x="0" y="0"/>
                </a:moveTo>
                <a:lnTo>
                  <a:pt x="0" y="228600"/>
                </a:lnTo>
              </a:path>
            </a:pathLst>
          </a:custGeom>
          <a:ln w="11429">
            <a:solidFill>
              <a:srgbClr val="77C043"/>
            </a:solidFill>
          </a:ln>
        </p:spPr>
        <p:txBody>
          <a:bodyPr wrap="square" lIns="0" tIns="0" rIns="0" bIns="0" rtlCol="0"/>
          <a:lstStyle/>
          <a:p>
            <a:endParaRPr/>
          </a:p>
        </p:txBody>
      </p:sp>
      <p:sp>
        <p:nvSpPr>
          <p:cNvPr id="18" name="object 18"/>
          <p:cNvSpPr/>
          <p:nvPr/>
        </p:nvSpPr>
        <p:spPr>
          <a:xfrm>
            <a:off x="0" y="9372600"/>
            <a:ext cx="7772400" cy="685800"/>
          </a:xfrm>
          <a:custGeom>
            <a:avLst/>
            <a:gdLst/>
            <a:ahLst/>
            <a:cxnLst/>
            <a:rect l="l" t="t" r="r" b="b"/>
            <a:pathLst>
              <a:path w="7772400" h="685800">
                <a:moveTo>
                  <a:pt x="0" y="685800"/>
                </a:moveTo>
                <a:lnTo>
                  <a:pt x="7772400" y="685800"/>
                </a:lnTo>
                <a:lnTo>
                  <a:pt x="7772400" y="0"/>
                </a:lnTo>
                <a:lnTo>
                  <a:pt x="0" y="0"/>
                </a:lnTo>
                <a:lnTo>
                  <a:pt x="0" y="685800"/>
                </a:lnTo>
                <a:close/>
              </a:path>
            </a:pathLst>
          </a:custGeom>
          <a:solidFill>
            <a:srgbClr val="171044"/>
          </a:solidFill>
        </p:spPr>
        <p:txBody>
          <a:bodyPr wrap="square" lIns="0" tIns="0" rIns="0" bIns="0" rtlCol="0"/>
          <a:lstStyle/>
          <a:p>
            <a:endParaRPr/>
          </a:p>
        </p:txBody>
      </p:sp>
      <p:sp>
        <p:nvSpPr>
          <p:cNvPr id="19" name="object 19"/>
          <p:cNvSpPr/>
          <p:nvPr/>
        </p:nvSpPr>
        <p:spPr>
          <a:xfrm>
            <a:off x="7022989" y="1094080"/>
            <a:ext cx="399531" cy="194639"/>
          </a:xfrm>
          <a:prstGeom prst="rect">
            <a:avLst/>
          </a:prstGeom>
          <a:blipFill>
            <a:blip r:embed="rId4" cstate="print"/>
            <a:stretch>
              <a:fillRect/>
            </a:stretch>
          </a:blipFill>
        </p:spPr>
        <p:txBody>
          <a:bodyPr wrap="square" lIns="0" tIns="0" rIns="0" bIns="0" rtlCol="0"/>
          <a:lstStyle/>
          <a:p>
            <a:endParaRPr/>
          </a:p>
        </p:txBody>
      </p:sp>
      <p:sp>
        <p:nvSpPr>
          <p:cNvPr id="20" name="object 20"/>
          <p:cNvSpPr txBox="1"/>
          <p:nvPr/>
        </p:nvSpPr>
        <p:spPr>
          <a:xfrm>
            <a:off x="371475" y="7415606"/>
            <a:ext cx="1089660" cy="194284"/>
          </a:xfrm>
          <a:prstGeom prst="rect">
            <a:avLst/>
          </a:prstGeom>
        </p:spPr>
        <p:txBody>
          <a:bodyPr vert="horz" wrap="square" lIns="0" tIns="17145" rIns="0" bIns="0" rtlCol="0">
            <a:spAutoFit/>
          </a:bodyPr>
          <a:lstStyle/>
          <a:p>
            <a:pPr marL="12700">
              <a:lnSpc>
                <a:spcPct val="100000"/>
              </a:lnSpc>
              <a:spcBef>
                <a:spcPts val="135"/>
              </a:spcBef>
            </a:pPr>
            <a:r>
              <a:rPr sz="1150" b="1" spc="-10" dirty="0">
                <a:solidFill>
                  <a:srgbClr val="77C043"/>
                </a:solidFill>
                <a:latin typeface="Sentinel Bold"/>
                <a:cs typeface="Sentinel Bold"/>
              </a:rPr>
              <a:t>Top 3</a:t>
            </a:r>
            <a:r>
              <a:rPr sz="1150" b="1" spc="-90" dirty="0">
                <a:solidFill>
                  <a:srgbClr val="77C043"/>
                </a:solidFill>
                <a:latin typeface="Sentinel Bold"/>
                <a:cs typeface="Sentinel Bold"/>
              </a:rPr>
              <a:t> </a:t>
            </a:r>
            <a:r>
              <a:rPr sz="1150" b="1" spc="-15" dirty="0">
                <a:solidFill>
                  <a:srgbClr val="77C043"/>
                </a:solidFill>
                <a:latin typeface="Sentinel Bold"/>
                <a:cs typeface="Sentinel Bold"/>
              </a:rPr>
              <a:t>Holdings</a:t>
            </a:r>
            <a:endParaRPr sz="1150" b="1" dirty="0">
              <a:latin typeface="Sentinel Bold"/>
              <a:cs typeface="Sentinel Bold"/>
            </a:endParaRPr>
          </a:p>
        </p:txBody>
      </p:sp>
      <p:sp>
        <p:nvSpPr>
          <p:cNvPr id="22" name="object 22"/>
          <p:cNvSpPr txBox="1"/>
          <p:nvPr/>
        </p:nvSpPr>
        <p:spPr>
          <a:xfrm>
            <a:off x="3962400" y="7415606"/>
            <a:ext cx="1593215" cy="194284"/>
          </a:xfrm>
          <a:prstGeom prst="rect">
            <a:avLst/>
          </a:prstGeom>
        </p:spPr>
        <p:txBody>
          <a:bodyPr vert="horz" wrap="square" lIns="0" tIns="17145" rIns="0" bIns="0" rtlCol="0">
            <a:spAutoFit/>
          </a:bodyPr>
          <a:lstStyle/>
          <a:p>
            <a:pPr marL="12700">
              <a:lnSpc>
                <a:spcPct val="100000"/>
              </a:lnSpc>
              <a:spcBef>
                <a:spcPts val="135"/>
              </a:spcBef>
            </a:pPr>
            <a:r>
              <a:rPr sz="1150" b="1" spc="-15" dirty="0">
                <a:solidFill>
                  <a:srgbClr val="77C043"/>
                </a:solidFill>
                <a:latin typeface="Sentinel Bold"/>
                <a:cs typeface="Sentinel Bold"/>
              </a:rPr>
              <a:t>Justwealth Risk</a:t>
            </a:r>
            <a:r>
              <a:rPr sz="1150" b="1" spc="-125" dirty="0">
                <a:solidFill>
                  <a:srgbClr val="77C043"/>
                </a:solidFill>
                <a:latin typeface="Sentinel Bold"/>
                <a:cs typeface="Sentinel Bold"/>
              </a:rPr>
              <a:t> </a:t>
            </a:r>
            <a:r>
              <a:rPr sz="1150" b="1" spc="-15" dirty="0">
                <a:solidFill>
                  <a:srgbClr val="77C043"/>
                </a:solidFill>
                <a:latin typeface="Sentinel Bold"/>
                <a:cs typeface="Sentinel Bold"/>
              </a:rPr>
              <a:t>Scale</a:t>
            </a:r>
            <a:endParaRPr sz="1150" b="1" dirty="0">
              <a:latin typeface="Sentinel Bold"/>
              <a:cs typeface="Sentinel Bold"/>
            </a:endParaRPr>
          </a:p>
        </p:txBody>
      </p:sp>
      <p:sp>
        <p:nvSpPr>
          <p:cNvPr id="23" name="object 23"/>
          <p:cNvSpPr txBox="1"/>
          <p:nvPr/>
        </p:nvSpPr>
        <p:spPr>
          <a:xfrm>
            <a:off x="1461135" y="1471460"/>
            <a:ext cx="6299886" cy="864724"/>
          </a:xfrm>
          <a:prstGeom prst="rect">
            <a:avLst/>
          </a:prstGeom>
        </p:spPr>
        <p:txBody>
          <a:bodyPr vert="horz" wrap="square" lIns="0" tIns="12700" rIns="0" bIns="0" rtlCol="0">
            <a:spAutoFit/>
          </a:bodyPr>
          <a:lstStyle/>
          <a:p>
            <a:pPr marR="5080">
              <a:lnSpc>
                <a:spcPct val="100000"/>
              </a:lnSpc>
              <a:spcBef>
                <a:spcPts val="100"/>
              </a:spcBef>
            </a:pPr>
            <a:r>
              <a:rPr sz="1200" b="1" spc="-35" dirty="0">
                <a:solidFill>
                  <a:srgbClr val="171044"/>
                </a:solidFill>
                <a:latin typeface="Sentinel Bold"/>
                <a:cs typeface="Sentinel Bold"/>
              </a:rPr>
              <a:t>Investment</a:t>
            </a:r>
            <a:r>
              <a:rPr sz="1200" b="1" spc="-40" dirty="0">
                <a:solidFill>
                  <a:srgbClr val="171044"/>
                </a:solidFill>
                <a:latin typeface="Sentinel Bold"/>
                <a:cs typeface="Sentinel Bold"/>
              </a:rPr>
              <a:t> </a:t>
            </a:r>
            <a:r>
              <a:rPr sz="1200" b="1" spc="-35" dirty="0">
                <a:solidFill>
                  <a:srgbClr val="171044"/>
                </a:solidFill>
                <a:latin typeface="Sentinel Bold"/>
                <a:cs typeface="Sentinel Bold"/>
              </a:rPr>
              <a:t>Mandate</a:t>
            </a:r>
            <a:endParaRPr sz="1200" dirty="0">
              <a:latin typeface="Sentinel Bold"/>
              <a:cs typeface="Sentinel Bold"/>
            </a:endParaRPr>
          </a:p>
          <a:p>
            <a:pPr marL="12700" marR="353060">
              <a:lnSpc>
                <a:spcPct val="113700"/>
              </a:lnSpc>
              <a:spcBef>
                <a:spcPts val="840"/>
              </a:spcBef>
            </a:pPr>
            <a:r>
              <a:rPr lang="en-CA" sz="1100" dirty="0">
                <a:solidFill>
                  <a:srgbClr val="414042"/>
                </a:solidFill>
                <a:latin typeface="Gotham Narrow Book"/>
              </a:rPr>
              <a:t>The primary mandate of the Justwealth Tax-Efficient Capital Preservation Portfolio is to preserve capital while generating a modest, tax-efficient return. The risk level associated with the Justwealth Tax-Efficient Capital Preservation Portfolio should be considered low.</a:t>
            </a:r>
            <a:endParaRPr lang="en-US" sz="1100" dirty="0">
              <a:solidFill>
                <a:srgbClr val="414042"/>
              </a:solidFill>
              <a:latin typeface="Gotham Narrow Book"/>
            </a:endParaRPr>
          </a:p>
        </p:txBody>
      </p:sp>
      <p:sp>
        <p:nvSpPr>
          <p:cNvPr id="26" name="object 26"/>
          <p:cNvSpPr txBox="1"/>
          <p:nvPr/>
        </p:nvSpPr>
        <p:spPr>
          <a:xfrm>
            <a:off x="3962400" y="5501056"/>
            <a:ext cx="1400175" cy="194284"/>
          </a:xfrm>
          <a:prstGeom prst="rect">
            <a:avLst/>
          </a:prstGeom>
        </p:spPr>
        <p:txBody>
          <a:bodyPr vert="horz" wrap="square" lIns="0" tIns="17145" rIns="0" bIns="0" rtlCol="0">
            <a:spAutoFit/>
          </a:bodyPr>
          <a:lstStyle/>
          <a:p>
            <a:pPr marL="12700">
              <a:lnSpc>
                <a:spcPct val="100000"/>
              </a:lnSpc>
              <a:spcBef>
                <a:spcPts val="135"/>
              </a:spcBef>
            </a:pPr>
            <a:r>
              <a:rPr sz="1150" b="1" spc="-20" dirty="0">
                <a:solidFill>
                  <a:srgbClr val="77C043"/>
                </a:solidFill>
                <a:latin typeface="Sentinel Bold"/>
                <a:cs typeface="Sentinel Bold"/>
              </a:rPr>
              <a:t>Portfolio</a:t>
            </a:r>
            <a:r>
              <a:rPr sz="1150" b="1" spc="-35" dirty="0">
                <a:solidFill>
                  <a:srgbClr val="77C043"/>
                </a:solidFill>
                <a:latin typeface="Sentinel Bold"/>
                <a:cs typeface="Sentinel Bold"/>
              </a:rPr>
              <a:t> </a:t>
            </a:r>
            <a:r>
              <a:rPr sz="1150" b="1" spc="-15" dirty="0">
                <a:solidFill>
                  <a:srgbClr val="77C043"/>
                </a:solidFill>
                <a:latin typeface="Sentinel Bold"/>
                <a:cs typeface="Sentinel Bold"/>
              </a:rPr>
              <a:t>Metrics</a:t>
            </a:r>
            <a:endParaRPr sz="1000" b="1" dirty="0">
              <a:latin typeface="Gotham Narrow Book"/>
              <a:cs typeface="Gotham Narrow Book"/>
            </a:endParaRPr>
          </a:p>
        </p:txBody>
      </p:sp>
      <p:sp>
        <p:nvSpPr>
          <p:cNvPr id="34" name="TextBox 33">
            <a:extLst>
              <a:ext uri="{FF2B5EF4-FFF2-40B4-BE49-F238E27FC236}">
                <a16:creationId xmlns:a16="http://schemas.microsoft.com/office/drawing/2014/main" id="{03259E5D-2D89-4A1C-9431-4EDB86F734B5}"/>
              </a:ext>
            </a:extLst>
          </p:cNvPr>
          <p:cNvSpPr txBox="1"/>
          <p:nvPr/>
        </p:nvSpPr>
        <p:spPr>
          <a:xfrm>
            <a:off x="2872390" y="624617"/>
            <a:ext cx="4648665" cy="338554"/>
          </a:xfrm>
          <a:prstGeom prst="rect">
            <a:avLst/>
          </a:prstGeom>
          <a:noFill/>
        </p:spPr>
        <p:txBody>
          <a:bodyPr wrap="square" rtlCol="0">
            <a:spAutoFit/>
          </a:bodyPr>
          <a:lstStyle/>
          <a:p>
            <a:pPr algn="r"/>
            <a:r>
              <a:rPr lang="en-CA" sz="1600" dirty="0">
                <a:solidFill>
                  <a:srgbClr val="171044"/>
                </a:solidFill>
                <a:latin typeface="Sentinel Bold" pitchFamily="50" charset="0"/>
              </a:rPr>
              <a:t>Tax-Efficient Capital Preservation Portfolio</a:t>
            </a:r>
          </a:p>
        </p:txBody>
      </p:sp>
      <p:sp>
        <p:nvSpPr>
          <p:cNvPr id="35" name="TextBox 34">
            <a:extLst>
              <a:ext uri="{FF2B5EF4-FFF2-40B4-BE49-F238E27FC236}">
                <a16:creationId xmlns:a16="http://schemas.microsoft.com/office/drawing/2014/main" id="{F18DA178-52F7-4A50-8100-79DA63F541A6}"/>
              </a:ext>
            </a:extLst>
          </p:cNvPr>
          <p:cNvSpPr txBox="1"/>
          <p:nvPr/>
        </p:nvSpPr>
        <p:spPr>
          <a:xfrm>
            <a:off x="2204296" y="1037193"/>
            <a:ext cx="4861321" cy="307777"/>
          </a:xfrm>
          <a:prstGeom prst="rect">
            <a:avLst/>
          </a:prstGeom>
          <a:noFill/>
        </p:spPr>
        <p:txBody>
          <a:bodyPr wrap="square" rtlCol="0">
            <a:spAutoFit/>
          </a:bodyPr>
          <a:lstStyle/>
          <a:p>
            <a:pPr algn="r"/>
            <a:r>
              <a:rPr lang="en-CA" sz="1400" dirty="0">
                <a:solidFill>
                  <a:srgbClr val="77C043"/>
                </a:solidFill>
                <a:latin typeface="Sentinel Bold" pitchFamily="50" charset="0"/>
              </a:rPr>
              <a:t>Portfolio Family:</a:t>
            </a:r>
            <a:r>
              <a:rPr lang="en-CA" sz="1400" dirty="0">
                <a:solidFill>
                  <a:srgbClr val="171044"/>
                </a:solidFill>
                <a:latin typeface="Sentinel Bold" pitchFamily="50" charset="0"/>
              </a:rPr>
              <a:t> </a:t>
            </a:r>
            <a:r>
              <a:rPr lang="en-CA" sz="1400" dirty="0">
                <a:solidFill>
                  <a:srgbClr val="171044"/>
                </a:solidFill>
                <a:latin typeface="Sentinel Book" pitchFamily="50" charset="0"/>
              </a:rPr>
              <a:t>Canadian Growth</a:t>
            </a:r>
            <a:r>
              <a:rPr lang="en-CA" sz="1400" dirty="0">
                <a:solidFill>
                  <a:srgbClr val="77C043"/>
                </a:solidFill>
                <a:latin typeface="Yu Gothic" panose="020B0400000000000000" pitchFamily="34" charset="-128"/>
                <a:ea typeface="Yu Gothic" panose="020B0400000000000000" pitchFamily="34" charset="-128"/>
              </a:rPr>
              <a:t>⎟</a:t>
            </a:r>
            <a:r>
              <a:rPr lang="en-CA" sz="1400" dirty="0">
                <a:solidFill>
                  <a:srgbClr val="171044"/>
                </a:solidFill>
                <a:latin typeface="Yu Gothic" panose="020B0400000000000000" pitchFamily="34" charset="-128"/>
                <a:ea typeface="Yu Gothic" panose="020B0400000000000000" pitchFamily="34" charset="-128"/>
              </a:rPr>
              <a:t>  </a:t>
            </a:r>
            <a:r>
              <a:rPr lang="en-CA" sz="1400" dirty="0">
                <a:solidFill>
                  <a:srgbClr val="77C043"/>
                </a:solidFill>
                <a:latin typeface="Sentinel Bold" pitchFamily="50" charset="0"/>
              </a:rPr>
              <a:t>Currency:</a:t>
            </a:r>
            <a:endParaRPr lang="en-CA" sz="1400" dirty="0">
              <a:solidFill>
                <a:srgbClr val="171044"/>
              </a:solidFill>
              <a:latin typeface="Sentinel Book" pitchFamily="50" charset="0"/>
            </a:endParaRPr>
          </a:p>
        </p:txBody>
      </p:sp>
      <p:sp>
        <p:nvSpPr>
          <p:cNvPr id="43" name="TextBox 42">
            <a:extLst>
              <a:ext uri="{FF2B5EF4-FFF2-40B4-BE49-F238E27FC236}">
                <a16:creationId xmlns:a16="http://schemas.microsoft.com/office/drawing/2014/main" id="{1BF126BF-1B40-49F8-B999-450F7203A00C}"/>
              </a:ext>
            </a:extLst>
          </p:cNvPr>
          <p:cNvSpPr txBox="1"/>
          <p:nvPr/>
        </p:nvSpPr>
        <p:spPr>
          <a:xfrm>
            <a:off x="3962400" y="2819401"/>
            <a:ext cx="1681498" cy="192024"/>
          </a:xfrm>
          <a:prstGeom prst="rect">
            <a:avLst/>
          </a:prstGeom>
          <a:noFill/>
        </p:spPr>
        <p:txBody>
          <a:bodyPr wrap="square" lIns="0" tIns="18288" rtlCol="0">
            <a:spAutoFit/>
          </a:bodyPr>
          <a:lstStyle/>
          <a:p>
            <a:r>
              <a:rPr lang="en-CA" sz="1150" b="1" dirty="0">
                <a:solidFill>
                  <a:srgbClr val="77C043"/>
                </a:solidFill>
                <a:latin typeface="Sentinel Bold" pitchFamily="50" charset="0"/>
              </a:rPr>
              <a:t>Top 3 Equity Sectors</a:t>
            </a:r>
            <a:endParaRPr lang="en-CA" sz="1150" b="1" dirty="0">
              <a:solidFill>
                <a:srgbClr val="171044"/>
              </a:solidFill>
              <a:latin typeface="Sentinel Book" pitchFamily="50" charset="0"/>
            </a:endParaRPr>
          </a:p>
        </p:txBody>
      </p:sp>
      <p:sp>
        <p:nvSpPr>
          <p:cNvPr id="45" name="TextBox 44">
            <a:extLst>
              <a:ext uri="{FF2B5EF4-FFF2-40B4-BE49-F238E27FC236}">
                <a16:creationId xmlns:a16="http://schemas.microsoft.com/office/drawing/2014/main" id="{DE6951FB-DAE0-4349-8975-77181270C2EF}"/>
              </a:ext>
            </a:extLst>
          </p:cNvPr>
          <p:cNvSpPr txBox="1"/>
          <p:nvPr/>
        </p:nvSpPr>
        <p:spPr>
          <a:xfrm>
            <a:off x="3962400" y="4038601"/>
            <a:ext cx="1828800" cy="269304"/>
          </a:xfrm>
          <a:prstGeom prst="rect">
            <a:avLst/>
          </a:prstGeom>
          <a:noFill/>
        </p:spPr>
        <p:txBody>
          <a:bodyPr wrap="square" lIns="0" rtlCol="0">
            <a:spAutoFit/>
          </a:bodyPr>
          <a:lstStyle/>
          <a:p>
            <a:r>
              <a:rPr lang="en-CA" sz="1150" b="1" dirty="0">
                <a:solidFill>
                  <a:srgbClr val="77C043"/>
                </a:solidFill>
                <a:latin typeface="Sentinel Bold" pitchFamily="50" charset="0"/>
              </a:rPr>
              <a:t>Fixed Income by Rating</a:t>
            </a:r>
            <a:endParaRPr lang="en-CA" sz="1150" b="1" dirty="0">
              <a:solidFill>
                <a:srgbClr val="171044"/>
              </a:solidFill>
              <a:latin typeface="Sentinel Book" pitchFamily="50" charset="0"/>
            </a:endParaRPr>
          </a:p>
        </p:txBody>
      </p:sp>
      <p:sp>
        <p:nvSpPr>
          <p:cNvPr id="48" name="TextBox 47">
            <a:extLst>
              <a:ext uri="{FF2B5EF4-FFF2-40B4-BE49-F238E27FC236}">
                <a16:creationId xmlns:a16="http://schemas.microsoft.com/office/drawing/2014/main" id="{06FB3A9B-454C-4FF1-9137-50E2A241B70C}"/>
              </a:ext>
            </a:extLst>
          </p:cNvPr>
          <p:cNvSpPr txBox="1"/>
          <p:nvPr/>
        </p:nvSpPr>
        <p:spPr>
          <a:xfrm>
            <a:off x="371475" y="5499902"/>
            <a:ext cx="1828800" cy="195438"/>
          </a:xfrm>
          <a:prstGeom prst="rect">
            <a:avLst/>
          </a:prstGeom>
          <a:noFill/>
        </p:spPr>
        <p:txBody>
          <a:bodyPr wrap="square" lIns="0" tIns="18288" rIns="0" bIns="0" rtlCol="0">
            <a:spAutoFit/>
          </a:bodyPr>
          <a:lstStyle/>
          <a:p>
            <a:r>
              <a:rPr lang="en-CA" sz="1150" b="1" dirty="0">
                <a:solidFill>
                  <a:srgbClr val="77C043"/>
                </a:solidFill>
                <a:latin typeface="Sentinel Bold" pitchFamily="50" charset="0"/>
              </a:rPr>
              <a:t>Portfolio Performance*</a:t>
            </a:r>
            <a:endParaRPr lang="en-CA" sz="1150" b="1" dirty="0">
              <a:solidFill>
                <a:srgbClr val="171044"/>
              </a:solidFill>
              <a:latin typeface="Sentinel Book" pitchFamily="50" charset="0"/>
            </a:endParaRPr>
          </a:p>
        </p:txBody>
      </p:sp>
      <p:graphicFrame>
        <p:nvGraphicFramePr>
          <p:cNvPr id="49" name="Chart 48">
            <a:extLst>
              <a:ext uri="{FF2B5EF4-FFF2-40B4-BE49-F238E27FC236}">
                <a16:creationId xmlns:a16="http://schemas.microsoft.com/office/drawing/2014/main" id="{79FFBC0C-7CD9-4BFA-9F7D-7A20DFBD7D89}"/>
              </a:ext>
            </a:extLst>
          </p:cNvPr>
          <p:cNvGraphicFramePr/>
          <p:nvPr>
            <p:extLst>
              <p:ext uri="{D42A27DB-BD31-4B8C-83A1-F6EECF244321}">
                <p14:modId xmlns:p14="http://schemas.microsoft.com/office/powerpoint/2010/main" val="3246605193"/>
              </p:ext>
            </p:extLst>
          </p:nvPr>
        </p:nvGraphicFramePr>
        <p:xfrm>
          <a:off x="171977" y="3331751"/>
          <a:ext cx="3454452" cy="195720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20" name="Table 119">
            <a:extLst>
              <a:ext uri="{FF2B5EF4-FFF2-40B4-BE49-F238E27FC236}">
                <a16:creationId xmlns:a16="http://schemas.microsoft.com/office/drawing/2014/main" id="{272BBADD-CEA8-43E9-9D24-0A4C84FA9B13}"/>
              </a:ext>
            </a:extLst>
          </p:cNvPr>
          <p:cNvGraphicFramePr>
            <a:graphicFrameLocks noGrp="1"/>
          </p:cNvGraphicFramePr>
          <p:nvPr>
            <p:extLst>
              <p:ext uri="{D42A27DB-BD31-4B8C-83A1-F6EECF244321}">
                <p14:modId xmlns:p14="http://schemas.microsoft.com/office/powerpoint/2010/main" val="2681205025"/>
              </p:ext>
            </p:extLst>
          </p:nvPr>
        </p:nvGraphicFramePr>
        <p:xfrm>
          <a:off x="4054323" y="7924800"/>
          <a:ext cx="2842455" cy="265074"/>
        </p:xfrm>
        <a:graphic>
          <a:graphicData uri="http://schemas.openxmlformats.org/drawingml/2006/table">
            <a:tbl>
              <a:tblPr firstRow="1" bandRow="1">
                <a:tableStyleId>{5C22544A-7EE6-4342-B048-85BDC9FD1C3A}</a:tableStyleId>
              </a:tblPr>
              <a:tblGrid>
                <a:gridCol w="568491">
                  <a:extLst>
                    <a:ext uri="{9D8B030D-6E8A-4147-A177-3AD203B41FA5}">
                      <a16:colId xmlns:a16="http://schemas.microsoft.com/office/drawing/2014/main" val="77500423"/>
                    </a:ext>
                  </a:extLst>
                </a:gridCol>
                <a:gridCol w="568491">
                  <a:extLst>
                    <a:ext uri="{9D8B030D-6E8A-4147-A177-3AD203B41FA5}">
                      <a16:colId xmlns:a16="http://schemas.microsoft.com/office/drawing/2014/main" val="3615765383"/>
                    </a:ext>
                  </a:extLst>
                </a:gridCol>
                <a:gridCol w="568491">
                  <a:extLst>
                    <a:ext uri="{9D8B030D-6E8A-4147-A177-3AD203B41FA5}">
                      <a16:colId xmlns:a16="http://schemas.microsoft.com/office/drawing/2014/main" val="3471599768"/>
                    </a:ext>
                  </a:extLst>
                </a:gridCol>
                <a:gridCol w="568491">
                  <a:extLst>
                    <a:ext uri="{9D8B030D-6E8A-4147-A177-3AD203B41FA5}">
                      <a16:colId xmlns:a16="http://schemas.microsoft.com/office/drawing/2014/main" val="3765183614"/>
                    </a:ext>
                  </a:extLst>
                </a:gridCol>
                <a:gridCol w="568491">
                  <a:extLst>
                    <a:ext uri="{9D8B030D-6E8A-4147-A177-3AD203B41FA5}">
                      <a16:colId xmlns:a16="http://schemas.microsoft.com/office/drawing/2014/main" val="3557351326"/>
                    </a:ext>
                  </a:extLst>
                </a:gridCol>
              </a:tblGrid>
              <a:tr h="265074">
                <a:tc>
                  <a:txBody>
                    <a:bodyPr/>
                    <a:lstStyle/>
                    <a:p>
                      <a:endParaRPr lang="en-CA" sz="800" dirty="0"/>
                    </a:p>
                  </a:txBody>
                  <a:tcPr>
                    <a:lnL w="28575" cap="flat" cmpd="sng" algn="ctr">
                      <a:solidFill>
                        <a:srgbClr val="77C043"/>
                      </a:solidFill>
                      <a:prstDash val="solid"/>
                      <a:round/>
                      <a:headEnd type="none" w="med" len="med"/>
                      <a:tailEnd type="none" w="med" len="med"/>
                    </a:lnL>
                    <a:lnR w="28575" cap="flat" cmpd="sng" algn="ctr">
                      <a:solidFill>
                        <a:srgbClr val="77C043"/>
                      </a:solidFill>
                      <a:prstDash val="solid"/>
                      <a:round/>
                      <a:headEnd type="none" w="med" len="med"/>
                      <a:tailEnd type="none" w="med" len="med"/>
                    </a:lnR>
                    <a:lnT w="28575" cap="flat" cmpd="sng" algn="ctr">
                      <a:solidFill>
                        <a:srgbClr val="77C043"/>
                      </a:solidFill>
                      <a:prstDash val="solid"/>
                      <a:round/>
                      <a:headEnd type="none" w="med" len="med"/>
                      <a:tailEnd type="none" w="med" len="med"/>
                    </a:lnT>
                    <a:lnB w="28575" cap="flat" cmpd="sng" algn="ctr">
                      <a:solidFill>
                        <a:srgbClr val="77C043"/>
                      </a:solidFill>
                      <a:prstDash val="solid"/>
                      <a:round/>
                      <a:headEnd type="none" w="med" len="med"/>
                      <a:tailEnd type="none" w="med" len="med"/>
                    </a:lnB>
                    <a:solidFill>
                      <a:srgbClr val="161044"/>
                    </a:solidFill>
                  </a:tcPr>
                </a:tc>
                <a:tc>
                  <a:txBody>
                    <a:bodyPr/>
                    <a:lstStyle/>
                    <a:p>
                      <a:endParaRPr lang="en-CA" sz="800" dirty="0"/>
                    </a:p>
                  </a:txBody>
                  <a:tcPr>
                    <a:lnL w="28575" cap="flat" cmpd="sng" algn="ctr">
                      <a:solidFill>
                        <a:srgbClr val="77C043"/>
                      </a:solidFill>
                      <a:prstDash val="solid"/>
                      <a:round/>
                      <a:headEnd type="none" w="med" len="med"/>
                      <a:tailEnd type="none" w="med" len="med"/>
                    </a:lnL>
                    <a:lnR w="28575" cap="flat" cmpd="sng" algn="ctr">
                      <a:solidFill>
                        <a:srgbClr val="77C043"/>
                      </a:solidFill>
                      <a:prstDash val="solid"/>
                      <a:round/>
                      <a:headEnd type="none" w="med" len="med"/>
                      <a:tailEnd type="none" w="med" len="med"/>
                    </a:lnR>
                    <a:lnT w="28575" cap="flat" cmpd="sng" algn="ctr">
                      <a:solidFill>
                        <a:srgbClr val="77C043"/>
                      </a:solidFill>
                      <a:prstDash val="solid"/>
                      <a:round/>
                      <a:headEnd type="none" w="med" len="med"/>
                      <a:tailEnd type="none" w="med" len="med"/>
                    </a:lnT>
                    <a:lnB w="28575" cap="flat" cmpd="sng" algn="ctr">
                      <a:solidFill>
                        <a:srgbClr val="77C043"/>
                      </a:solidFill>
                      <a:prstDash val="solid"/>
                      <a:round/>
                      <a:headEnd type="none" w="med" len="med"/>
                      <a:tailEnd type="none" w="med" len="med"/>
                    </a:lnB>
                    <a:noFill/>
                  </a:tcPr>
                </a:tc>
                <a:tc>
                  <a:txBody>
                    <a:bodyPr/>
                    <a:lstStyle/>
                    <a:p>
                      <a:endParaRPr lang="en-CA" sz="800" dirty="0"/>
                    </a:p>
                  </a:txBody>
                  <a:tcPr>
                    <a:lnL w="28575" cap="flat" cmpd="sng" algn="ctr">
                      <a:solidFill>
                        <a:srgbClr val="77C043"/>
                      </a:solidFill>
                      <a:prstDash val="solid"/>
                      <a:round/>
                      <a:headEnd type="none" w="med" len="med"/>
                      <a:tailEnd type="none" w="med" len="med"/>
                    </a:lnL>
                    <a:lnR w="28575" cap="flat" cmpd="sng" algn="ctr">
                      <a:solidFill>
                        <a:srgbClr val="77C043"/>
                      </a:solidFill>
                      <a:prstDash val="solid"/>
                      <a:round/>
                      <a:headEnd type="none" w="med" len="med"/>
                      <a:tailEnd type="none" w="med" len="med"/>
                    </a:lnR>
                    <a:lnT w="28575" cap="flat" cmpd="sng" algn="ctr">
                      <a:solidFill>
                        <a:srgbClr val="77C043"/>
                      </a:solidFill>
                      <a:prstDash val="solid"/>
                      <a:round/>
                      <a:headEnd type="none" w="med" len="med"/>
                      <a:tailEnd type="none" w="med" len="med"/>
                    </a:lnT>
                    <a:lnB w="28575" cap="flat" cmpd="sng" algn="ctr">
                      <a:solidFill>
                        <a:srgbClr val="77C043"/>
                      </a:solidFill>
                      <a:prstDash val="solid"/>
                      <a:round/>
                      <a:headEnd type="none" w="med" len="med"/>
                      <a:tailEnd type="none" w="med" len="med"/>
                    </a:lnB>
                    <a:noFill/>
                  </a:tcPr>
                </a:tc>
                <a:tc>
                  <a:txBody>
                    <a:bodyPr/>
                    <a:lstStyle/>
                    <a:p>
                      <a:endParaRPr lang="en-CA" sz="800" dirty="0"/>
                    </a:p>
                  </a:txBody>
                  <a:tcPr>
                    <a:lnL w="28575" cap="flat" cmpd="sng" algn="ctr">
                      <a:solidFill>
                        <a:srgbClr val="77C043"/>
                      </a:solidFill>
                      <a:prstDash val="solid"/>
                      <a:round/>
                      <a:headEnd type="none" w="med" len="med"/>
                      <a:tailEnd type="none" w="med" len="med"/>
                    </a:lnL>
                    <a:lnR w="28575" cap="flat" cmpd="sng" algn="ctr">
                      <a:solidFill>
                        <a:srgbClr val="77C043"/>
                      </a:solidFill>
                      <a:prstDash val="solid"/>
                      <a:round/>
                      <a:headEnd type="none" w="med" len="med"/>
                      <a:tailEnd type="none" w="med" len="med"/>
                    </a:lnR>
                    <a:lnT w="28575" cap="flat" cmpd="sng" algn="ctr">
                      <a:solidFill>
                        <a:srgbClr val="77C043"/>
                      </a:solidFill>
                      <a:prstDash val="solid"/>
                      <a:round/>
                      <a:headEnd type="none" w="med" len="med"/>
                      <a:tailEnd type="none" w="med" len="med"/>
                    </a:lnT>
                    <a:lnB w="28575" cap="flat" cmpd="sng" algn="ctr">
                      <a:solidFill>
                        <a:srgbClr val="77C043"/>
                      </a:solidFill>
                      <a:prstDash val="solid"/>
                      <a:round/>
                      <a:headEnd type="none" w="med" len="med"/>
                      <a:tailEnd type="none" w="med" len="med"/>
                    </a:lnB>
                    <a:noFill/>
                  </a:tcPr>
                </a:tc>
                <a:tc>
                  <a:txBody>
                    <a:bodyPr/>
                    <a:lstStyle/>
                    <a:p>
                      <a:endParaRPr lang="en-CA" sz="800" dirty="0"/>
                    </a:p>
                  </a:txBody>
                  <a:tcPr>
                    <a:lnL w="28575" cap="flat" cmpd="sng" algn="ctr">
                      <a:solidFill>
                        <a:srgbClr val="77C043"/>
                      </a:solidFill>
                      <a:prstDash val="solid"/>
                      <a:round/>
                      <a:headEnd type="none" w="med" len="med"/>
                      <a:tailEnd type="none" w="med" len="med"/>
                    </a:lnL>
                    <a:lnR w="28575" cap="flat" cmpd="sng" algn="ctr">
                      <a:solidFill>
                        <a:srgbClr val="77C043"/>
                      </a:solidFill>
                      <a:prstDash val="solid"/>
                      <a:round/>
                      <a:headEnd type="none" w="med" len="med"/>
                      <a:tailEnd type="none" w="med" len="med"/>
                    </a:lnR>
                    <a:lnT w="28575" cap="flat" cmpd="sng" algn="ctr">
                      <a:solidFill>
                        <a:srgbClr val="77C043"/>
                      </a:solidFill>
                      <a:prstDash val="solid"/>
                      <a:round/>
                      <a:headEnd type="none" w="med" len="med"/>
                      <a:tailEnd type="none" w="med" len="med"/>
                    </a:lnT>
                    <a:lnB w="28575" cap="flat" cmpd="sng" algn="ctr">
                      <a:solidFill>
                        <a:srgbClr val="77C043"/>
                      </a:solidFill>
                      <a:prstDash val="solid"/>
                      <a:round/>
                      <a:headEnd type="none" w="med" len="med"/>
                      <a:tailEnd type="none" w="med" len="med"/>
                    </a:lnB>
                    <a:noFill/>
                  </a:tcPr>
                </a:tc>
                <a:extLst>
                  <a:ext uri="{0D108BD9-81ED-4DB2-BD59-A6C34878D82A}">
                    <a16:rowId xmlns:a16="http://schemas.microsoft.com/office/drawing/2014/main" val="73644620"/>
                  </a:ext>
                </a:extLst>
              </a:tr>
            </a:tbl>
          </a:graphicData>
        </a:graphic>
      </p:graphicFrame>
      <p:sp>
        <p:nvSpPr>
          <p:cNvPr id="121" name="TextBox 120">
            <a:extLst>
              <a:ext uri="{FF2B5EF4-FFF2-40B4-BE49-F238E27FC236}">
                <a16:creationId xmlns:a16="http://schemas.microsoft.com/office/drawing/2014/main" id="{6A79216C-11B6-437E-9B5E-296C478F834D}"/>
              </a:ext>
            </a:extLst>
          </p:cNvPr>
          <p:cNvSpPr txBox="1"/>
          <p:nvPr/>
        </p:nvSpPr>
        <p:spPr>
          <a:xfrm>
            <a:off x="4047856" y="7717352"/>
            <a:ext cx="530390" cy="169277"/>
          </a:xfrm>
          <a:prstGeom prst="rect">
            <a:avLst/>
          </a:prstGeom>
          <a:noFill/>
        </p:spPr>
        <p:txBody>
          <a:bodyPr wrap="square" lIns="0" tIns="0" rIns="0" bIns="0" rtlCol="0">
            <a:spAutoFit/>
          </a:bodyPr>
          <a:lstStyle/>
          <a:p>
            <a:r>
              <a:rPr lang="en-CA" sz="1100" dirty="0">
                <a:solidFill>
                  <a:srgbClr val="3C3C3E"/>
                </a:solidFill>
                <a:latin typeface="Gotham Narrow Bold" pitchFamily="50" charset="0"/>
              </a:rPr>
              <a:t>Low</a:t>
            </a:r>
          </a:p>
        </p:txBody>
      </p:sp>
      <p:sp>
        <p:nvSpPr>
          <p:cNvPr id="122" name="TextBox 121">
            <a:extLst>
              <a:ext uri="{FF2B5EF4-FFF2-40B4-BE49-F238E27FC236}">
                <a16:creationId xmlns:a16="http://schemas.microsoft.com/office/drawing/2014/main" id="{F2606E79-F4FA-47AD-8F72-0EBCE2E63142}"/>
              </a:ext>
            </a:extLst>
          </p:cNvPr>
          <p:cNvSpPr txBox="1"/>
          <p:nvPr/>
        </p:nvSpPr>
        <p:spPr>
          <a:xfrm>
            <a:off x="6063229" y="7715004"/>
            <a:ext cx="819694" cy="169277"/>
          </a:xfrm>
          <a:prstGeom prst="rect">
            <a:avLst/>
          </a:prstGeom>
          <a:noFill/>
        </p:spPr>
        <p:txBody>
          <a:bodyPr wrap="square" lIns="0" tIns="0" rIns="0" bIns="0" rtlCol="0">
            <a:spAutoFit/>
          </a:bodyPr>
          <a:lstStyle/>
          <a:p>
            <a:pPr algn="r"/>
            <a:r>
              <a:rPr lang="en-CA" sz="1100" dirty="0">
                <a:solidFill>
                  <a:srgbClr val="3C3C3E"/>
                </a:solidFill>
                <a:latin typeface="Gotham Narrow Bold" pitchFamily="50" charset="0"/>
              </a:rPr>
              <a:t>High</a:t>
            </a:r>
          </a:p>
        </p:txBody>
      </p:sp>
      <p:sp>
        <p:nvSpPr>
          <p:cNvPr id="123" name="TextBox 122">
            <a:extLst>
              <a:ext uri="{FF2B5EF4-FFF2-40B4-BE49-F238E27FC236}">
                <a16:creationId xmlns:a16="http://schemas.microsoft.com/office/drawing/2014/main" id="{6A79216C-11B6-437E-9B5E-296C478F834D}"/>
              </a:ext>
            </a:extLst>
          </p:cNvPr>
          <p:cNvSpPr txBox="1"/>
          <p:nvPr/>
        </p:nvSpPr>
        <p:spPr>
          <a:xfrm>
            <a:off x="4080688" y="8229600"/>
            <a:ext cx="530390" cy="169277"/>
          </a:xfrm>
          <a:prstGeom prst="rect">
            <a:avLst/>
          </a:prstGeom>
          <a:noFill/>
        </p:spPr>
        <p:txBody>
          <a:bodyPr wrap="square" lIns="0" tIns="0" rIns="0" bIns="0" rtlCol="0">
            <a:spAutoFit/>
          </a:bodyPr>
          <a:lstStyle/>
          <a:p>
            <a:pPr algn="ctr"/>
            <a:r>
              <a:rPr lang="en-CA" sz="1100" dirty="0">
                <a:solidFill>
                  <a:srgbClr val="3C3C3E"/>
                </a:solidFill>
                <a:latin typeface="Gotham Narrow Bold" pitchFamily="50" charset="0"/>
              </a:rPr>
              <a:t>Low</a:t>
            </a:r>
          </a:p>
        </p:txBody>
      </p:sp>
      <p:sp>
        <p:nvSpPr>
          <p:cNvPr id="38" name="object 24">
            <a:extLst>
              <a:ext uri="{FF2B5EF4-FFF2-40B4-BE49-F238E27FC236}">
                <a16:creationId xmlns:a16="http://schemas.microsoft.com/office/drawing/2014/main" id="{D8083578-0542-4EEC-ACE0-641EC86C3974}"/>
              </a:ext>
            </a:extLst>
          </p:cNvPr>
          <p:cNvSpPr txBox="1"/>
          <p:nvPr/>
        </p:nvSpPr>
        <p:spPr>
          <a:xfrm>
            <a:off x="357790" y="8479466"/>
            <a:ext cx="7002145" cy="1113125"/>
          </a:xfrm>
          <a:prstGeom prst="rect">
            <a:avLst/>
          </a:prstGeom>
        </p:spPr>
        <p:txBody>
          <a:bodyPr vert="horz" wrap="square" lIns="0" tIns="12700" rIns="0" bIns="0" rtlCol="0">
            <a:spAutoFit/>
          </a:bodyPr>
          <a:lstStyle/>
          <a:p>
            <a:pPr marL="12700" marR="11430">
              <a:lnSpc>
                <a:spcPct val="100000"/>
              </a:lnSpc>
              <a:spcBef>
                <a:spcPts val="100"/>
              </a:spcBef>
            </a:pPr>
            <a:r>
              <a:rPr sz="800" b="0" dirty="0">
                <a:solidFill>
                  <a:srgbClr val="404042"/>
                </a:solidFill>
                <a:latin typeface="Gotham Narrow Book" pitchFamily="50" charset="0"/>
                <a:cs typeface="Gotham Narrow Light"/>
              </a:rPr>
              <a:t>*</a:t>
            </a:r>
            <a:r>
              <a:rPr lang="en-US" sz="800" dirty="0">
                <a:solidFill>
                  <a:srgbClr val="404042"/>
                </a:solidFill>
                <a:latin typeface="Gotham Narrow Book" pitchFamily="50" charset="0"/>
              </a:rPr>
              <a:t>Rates of return are calculated using a time-weighted rate of return methodology based on model portfolio holdings, including portfolio changes, and should be considered hypothetical. Actual account performance may vary due to cash flows, differences in holding allocations or other factors. All returns are presented net of ETF management expense ratios and a Justwealth management fee of 0.5%. Rates of return are presented for the time period indicated unless the time period exceeds one year in which case rates of return have been annualized. All returns are expressed in Canadian dollars except for U.S. portfolios which are expressed in U.S. dollars. Past performance is not a guarantee of future returns.</a:t>
            </a:r>
          </a:p>
          <a:p>
            <a:pPr marL="12700" marR="11430">
              <a:lnSpc>
                <a:spcPct val="100000"/>
              </a:lnSpc>
              <a:spcBef>
                <a:spcPts val="100"/>
              </a:spcBef>
            </a:pPr>
            <a:endParaRPr lang="en-US" sz="800" dirty="0">
              <a:solidFill>
                <a:srgbClr val="404042"/>
              </a:solidFill>
              <a:latin typeface="Gotham Narrow Book" pitchFamily="50" charset="0"/>
              <a:cs typeface="Gotham Narrow Light"/>
            </a:endParaRPr>
          </a:p>
          <a:p>
            <a:pPr marL="12700" marR="11430">
              <a:lnSpc>
                <a:spcPct val="100000"/>
              </a:lnSpc>
              <a:spcBef>
                <a:spcPts val="100"/>
              </a:spcBef>
            </a:pPr>
            <a:r>
              <a:rPr lang="en-US" sz="800" dirty="0">
                <a:solidFill>
                  <a:srgbClr val="404042"/>
                </a:solidFill>
                <a:latin typeface="Gotham Narrow Book" pitchFamily="50" charset="0"/>
                <a:cs typeface="Gotham Narrow Light"/>
              </a:rPr>
              <a:t>Source: Morningstar Direct.</a:t>
            </a:r>
            <a:endParaRPr sz="800" dirty="0">
              <a:solidFill>
                <a:srgbClr val="404042"/>
              </a:solidFill>
              <a:latin typeface="Gotham Narrow Book" pitchFamily="50" charset="0"/>
              <a:cs typeface="Gotham Narrow Light"/>
            </a:endParaRPr>
          </a:p>
          <a:p>
            <a:pPr marR="5080" algn="r">
              <a:lnSpc>
                <a:spcPct val="100000"/>
              </a:lnSpc>
              <a:spcBef>
                <a:spcPts val="740"/>
              </a:spcBef>
            </a:pPr>
            <a:r>
              <a:rPr sz="800" b="0" spc="15" dirty="0">
                <a:solidFill>
                  <a:srgbClr val="77C043"/>
                </a:solidFill>
                <a:latin typeface="Gotham Narrow Book" pitchFamily="50" charset="0"/>
                <a:cs typeface="Gotham Narrow Book"/>
              </a:rPr>
              <a:t>ju</a:t>
            </a:r>
            <a:r>
              <a:rPr sz="800" b="0" spc="5" dirty="0">
                <a:solidFill>
                  <a:srgbClr val="77C043"/>
                </a:solidFill>
                <a:latin typeface="Gotham Narrow Book" pitchFamily="50" charset="0"/>
                <a:cs typeface="Gotham Narrow Book"/>
              </a:rPr>
              <a:t>s</a:t>
            </a:r>
            <a:r>
              <a:rPr sz="800" b="0" spc="10" dirty="0">
                <a:solidFill>
                  <a:srgbClr val="77C043"/>
                </a:solidFill>
                <a:latin typeface="Gotham Narrow Book" pitchFamily="50" charset="0"/>
                <a:cs typeface="Gotham Narrow Book"/>
              </a:rPr>
              <a:t>t</a:t>
            </a:r>
            <a:r>
              <a:rPr sz="800" b="0" spc="-5" dirty="0">
                <a:solidFill>
                  <a:srgbClr val="77C043"/>
                </a:solidFill>
                <a:latin typeface="Gotham Narrow Book" pitchFamily="50" charset="0"/>
                <a:cs typeface="Gotham Narrow Book"/>
              </a:rPr>
              <a:t>w</a:t>
            </a:r>
            <a:r>
              <a:rPr sz="800" b="0" spc="15" dirty="0">
                <a:solidFill>
                  <a:srgbClr val="77C043"/>
                </a:solidFill>
                <a:latin typeface="Gotham Narrow Book" pitchFamily="50" charset="0"/>
                <a:cs typeface="Gotham Narrow Book"/>
              </a:rPr>
              <a:t>ealth</a:t>
            </a:r>
            <a:r>
              <a:rPr sz="800" b="0" spc="0" dirty="0">
                <a:solidFill>
                  <a:srgbClr val="77C043"/>
                </a:solidFill>
                <a:latin typeface="Gotham Narrow Book" pitchFamily="50" charset="0"/>
                <a:cs typeface="Gotham Narrow Book"/>
              </a:rPr>
              <a:t>.c</a:t>
            </a:r>
            <a:r>
              <a:rPr sz="800" b="0" spc="15" dirty="0">
                <a:solidFill>
                  <a:srgbClr val="77C043"/>
                </a:solidFill>
                <a:latin typeface="Gotham Narrow Book" pitchFamily="50" charset="0"/>
                <a:cs typeface="Gotham Narrow Book"/>
              </a:rPr>
              <a:t>om</a:t>
            </a:r>
            <a:endParaRPr sz="800" dirty="0">
              <a:solidFill>
                <a:srgbClr val="77C043"/>
              </a:solidFill>
              <a:latin typeface="Gotham Narrow Book" pitchFamily="50" charset="0"/>
              <a:cs typeface="Gotham Narrow Book"/>
            </a:endParaRPr>
          </a:p>
        </p:txBody>
      </p:sp>
      <p:graphicFrame>
        <p:nvGraphicFramePr>
          <p:cNvPr id="6" name="Object 5">
            <a:extLst>
              <a:ext uri="{FF2B5EF4-FFF2-40B4-BE49-F238E27FC236}">
                <a16:creationId xmlns:a16="http://schemas.microsoft.com/office/drawing/2014/main" id="{31A9FB88-CCFD-3576-7192-ABE0CB47A9CC}"/>
              </a:ext>
            </a:extLst>
          </p:cNvPr>
          <p:cNvGraphicFramePr>
            <a:graphicFrameLocks noChangeAspect="1"/>
          </p:cNvGraphicFramePr>
          <p:nvPr>
            <p:extLst>
              <p:ext uri="{D42A27DB-BD31-4B8C-83A1-F6EECF244321}">
                <p14:modId xmlns:p14="http://schemas.microsoft.com/office/powerpoint/2010/main" val="3824394636"/>
              </p:ext>
            </p:extLst>
          </p:nvPr>
        </p:nvGraphicFramePr>
        <p:xfrm>
          <a:off x="3954463" y="3146425"/>
          <a:ext cx="3641725" cy="533400"/>
        </p:xfrm>
        <a:graphic>
          <a:graphicData uri="http://schemas.openxmlformats.org/presentationml/2006/ole">
            <mc:AlternateContent xmlns:mc="http://schemas.openxmlformats.org/markup-compatibility/2006">
              <mc:Choice xmlns:v="urn:schemas-microsoft-com:vml" Requires="v">
                <p:oleObj name="Worksheet" r:id="rId6" imgW="3642289" imgH="533432" progId="Excel.Sheet.12">
                  <p:link updateAutomatic="1"/>
                </p:oleObj>
              </mc:Choice>
              <mc:Fallback>
                <p:oleObj name="Worksheet" r:id="rId6" imgW="3642289" imgH="533432" progId="Excel.Sheet.12">
                  <p:link updateAutomatic="1"/>
                  <p:pic>
                    <p:nvPicPr>
                      <p:cNvPr id="0" name=""/>
                      <p:cNvPicPr/>
                      <p:nvPr/>
                    </p:nvPicPr>
                    <p:blipFill>
                      <a:blip r:embed="rId7"/>
                      <a:stretch>
                        <a:fillRect/>
                      </a:stretch>
                    </p:blipFill>
                    <p:spPr>
                      <a:xfrm>
                        <a:off x="3954463" y="3146425"/>
                        <a:ext cx="3641725" cy="533400"/>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9F88BBC4-C611-9CE1-73B2-58909B7C1917}"/>
              </a:ext>
            </a:extLst>
          </p:cNvPr>
          <p:cNvGraphicFramePr>
            <a:graphicFrameLocks noChangeAspect="1"/>
          </p:cNvGraphicFramePr>
          <p:nvPr>
            <p:extLst>
              <p:ext uri="{D42A27DB-BD31-4B8C-83A1-F6EECF244321}">
                <p14:modId xmlns:p14="http://schemas.microsoft.com/office/powerpoint/2010/main" val="3939864709"/>
              </p:ext>
            </p:extLst>
          </p:nvPr>
        </p:nvGraphicFramePr>
        <p:xfrm>
          <a:off x="3954463" y="4327525"/>
          <a:ext cx="3641725" cy="884238"/>
        </p:xfrm>
        <a:graphic>
          <a:graphicData uri="http://schemas.openxmlformats.org/presentationml/2006/ole">
            <mc:AlternateContent xmlns:mc="http://schemas.openxmlformats.org/markup-compatibility/2006">
              <mc:Choice xmlns:v="urn:schemas-microsoft-com:vml" Requires="v">
                <p:oleObj name="Worksheet" r:id="rId8" imgW="3642289" imgH="883936" progId="Excel.Sheet.12">
                  <p:link updateAutomatic="1"/>
                </p:oleObj>
              </mc:Choice>
              <mc:Fallback>
                <p:oleObj name="Worksheet" r:id="rId8" imgW="3642289" imgH="883936" progId="Excel.Sheet.12">
                  <p:link updateAutomatic="1"/>
                  <p:pic>
                    <p:nvPicPr>
                      <p:cNvPr id="0" name=""/>
                      <p:cNvPicPr/>
                      <p:nvPr/>
                    </p:nvPicPr>
                    <p:blipFill>
                      <a:blip r:embed="rId9"/>
                      <a:stretch>
                        <a:fillRect/>
                      </a:stretch>
                    </p:blipFill>
                    <p:spPr>
                      <a:xfrm>
                        <a:off x="3954463" y="4327525"/>
                        <a:ext cx="3641725" cy="884238"/>
                      </a:xfrm>
                      <a:prstGeom prst="rect">
                        <a:avLst/>
                      </a:prstGeom>
                    </p:spPr>
                  </p:pic>
                </p:oleObj>
              </mc:Fallback>
            </mc:AlternateContent>
          </a:graphicData>
        </a:graphic>
      </p:graphicFrame>
      <p:graphicFrame>
        <p:nvGraphicFramePr>
          <p:cNvPr id="29" name="Object 28">
            <a:extLst>
              <a:ext uri="{FF2B5EF4-FFF2-40B4-BE49-F238E27FC236}">
                <a16:creationId xmlns:a16="http://schemas.microsoft.com/office/drawing/2014/main" id="{ACD7FA4D-BAFD-8AE6-9C27-CF140504C00F}"/>
              </a:ext>
            </a:extLst>
          </p:cNvPr>
          <p:cNvGraphicFramePr>
            <a:graphicFrameLocks noChangeAspect="1"/>
          </p:cNvGraphicFramePr>
          <p:nvPr>
            <p:extLst>
              <p:ext uri="{D42A27DB-BD31-4B8C-83A1-F6EECF244321}">
                <p14:modId xmlns:p14="http://schemas.microsoft.com/office/powerpoint/2010/main" val="3138863895"/>
              </p:ext>
            </p:extLst>
          </p:nvPr>
        </p:nvGraphicFramePr>
        <p:xfrm>
          <a:off x="357790" y="7680887"/>
          <a:ext cx="3421157" cy="563563"/>
        </p:xfrm>
        <a:graphic>
          <a:graphicData uri="http://schemas.openxmlformats.org/presentationml/2006/ole">
            <mc:AlternateContent xmlns:mc="http://schemas.openxmlformats.org/markup-compatibility/2006">
              <mc:Choice xmlns:v="urn:schemas-microsoft-com:vml" Requires="v">
                <p:oleObj name="Worksheet" r:id="rId10" imgW="3642289" imgH="563706" progId="Excel.Sheet.12">
                  <p:link updateAutomatic="1"/>
                </p:oleObj>
              </mc:Choice>
              <mc:Fallback>
                <p:oleObj name="Worksheet" r:id="rId10" imgW="3642289" imgH="563706" progId="Excel.Sheet.12">
                  <p:link updateAutomatic="1"/>
                  <p:pic>
                    <p:nvPicPr>
                      <p:cNvPr id="0" name=""/>
                      <p:cNvPicPr/>
                      <p:nvPr/>
                    </p:nvPicPr>
                    <p:blipFill>
                      <a:blip r:embed="rId11"/>
                      <a:stretch>
                        <a:fillRect/>
                      </a:stretch>
                    </p:blipFill>
                    <p:spPr>
                      <a:xfrm>
                        <a:off x="357790" y="7680887"/>
                        <a:ext cx="3421157" cy="563563"/>
                      </a:xfrm>
                      <a:prstGeom prst="rect">
                        <a:avLst/>
                      </a:prstGeom>
                    </p:spPr>
                  </p:pic>
                </p:oleObj>
              </mc:Fallback>
            </mc:AlternateContent>
          </a:graphicData>
        </a:graphic>
      </p:graphicFrame>
      <p:graphicFrame>
        <p:nvGraphicFramePr>
          <p:cNvPr id="3" name="Object 2">
            <a:extLst>
              <a:ext uri="{FF2B5EF4-FFF2-40B4-BE49-F238E27FC236}">
                <a16:creationId xmlns:a16="http://schemas.microsoft.com/office/drawing/2014/main" id="{93138AE1-7297-8257-4306-98012D1E46F5}"/>
              </a:ext>
            </a:extLst>
          </p:cNvPr>
          <p:cNvGraphicFramePr>
            <a:graphicFrameLocks noChangeAspect="1"/>
          </p:cNvGraphicFramePr>
          <p:nvPr>
            <p:extLst>
              <p:ext uri="{D42A27DB-BD31-4B8C-83A1-F6EECF244321}">
                <p14:modId xmlns:p14="http://schemas.microsoft.com/office/powerpoint/2010/main" val="2525305950"/>
              </p:ext>
            </p:extLst>
          </p:nvPr>
        </p:nvGraphicFramePr>
        <p:xfrm>
          <a:off x="3954463" y="5799138"/>
          <a:ext cx="3573462" cy="1409700"/>
        </p:xfrm>
        <a:graphic>
          <a:graphicData uri="http://schemas.openxmlformats.org/presentationml/2006/ole">
            <mc:AlternateContent xmlns:mc="http://schemas.openxmlformats.org/markup-compatibility/2006">
              <mc:Choice xmlns:v="urn:schemas-microsoft-com:vml" Requires="v">
                <p:oleObj name="Worksheet" r:id="rId12" imgW="3573815" imgH="1409692" progId="Excel.Sheet.12">
                  <p:link updateAutomatic="1"/>
                </p:oleObj>
              </mc:Choice>
              <mc:Fallback>
                <p:oleObj name="Worksheet" r:id="rId12" imgW="3573815" imgH="1409692" progId="Excel.Sheet.12">
                  <p:link updateAutomatic="1"/>
                  <p:pic>
                    <p:nvPicPr>
                      <p:cNvPr id="0" name=""/>
                      <p:cNvPicPr/>
                      <p:nvPr/>
                    </p:nvPicPr>
                    <p:blipFill>
                      <a:blip r:embed="rId13"/>
                      <a:stretch>
                        <a:fillRect/>
                      </a:stretch>
                    </p:blipFill>
                    <p:spPr>
                      <a:xfrm>
                        <a:off x="3954463" y="5799138"/>
                        <a:ext cx="3573462" cy="1409700"/>
                      </a:xfrm>
                      <a:prstGeom prst="rect">
                        <a:avLst/>
                      </a:prstGeom>
                    </p:spPr>
                  </p:pic>
                </p:oleObj>
              </mc:Fallback>
            </mc:AlternateContent>
          </a:graphicData>
        </a:graphic>
      </p:graphicFrame>
      <p:graphicFrame>
        <p:nvGraphicFramePr>
          <p:cNvPr id="4" name="Object 3">
            <a:extLst>
              <a:ext uri="{FF2B5EF4-FFF2-40B4-BE49-F238E27FC236}">
                <a16:creationId xmlns:a16="http://schemas.microsoft.com/office/drawing/2014/main" id="{BA8D6F4A-15ED-4DAD-8F77-E15A3290DACF}"/>
              </a:ext>
            </a:extLst>
          </p:cNvPr>
          <p:cNvGraphicFramePr>
            <a:graphicFrameLocks noChangeAspect="1"/>
          </p:cNvGraphicFramePr>
          <p:nvPr>
            <p:extLst>
              <p:ext uri="{D42A27DB-BD31-4B8C-83A1-F6EECF244321}">
                <p14:modId xmlns:p14="http://schemas.microsoft.com/office/powerpoint/2010/main" val="274149749"/>
              </p:ext>
            </p:extLst>
          </p:nvPr>
        </p:nvGraphicFramePr>
        <p:xfrm>
          <a:off x="5475550" y="168745"/>
          <a:ext cx="2476500" cy="236537"/>
        </p:xfrm>
        <a:graphic>
          <a:graphicData uri="http://schemas.openxmlformats.org/presentationml/2006/ole">
            <mc:AlternateContent xmlns:mc="http://schemas.openxmlformats.org/markup-compatibility/2006">
              <mc:Choice xmlns:v="urn:schemas-microsoft-com:vml" Requires="v">
                <p:oleObj name="Worksheet" r:id="rId14" imgW="2476535" imgH="236228" progId="Excel.Sheet.12">
                  <p:link updateAutomatic="1"/>
                </p:oleObj>
              </mc:Choice>
              <mc:Fallback>
                <p:oleObj name="Worksheet" r:id="rId14" imgW="2476535" imgH="236228" progId="Excel.Sheet.12">
                  <p:link updateAutomatic="1"/>
                  <p:pic>
                    <p:nvPicPr>
                      <p:cNvPr id="0" name=""/>
                      <p:cNvPicPr/>
                      <p:nvPr/>
                    </p:nvPicPr>
                    <p:blipFill>
                      <a:blip r:embed="rId15"/>
                      <a:stretch>
                        <a:fillRect/>
                      </a:stretch>
                    </p:blipFill>
                    <p:spPr>
                      <a:xfrm>
                        <a:off x="5475550" y="168745"/>
                        <a:ext cx="2476500" cy="236537"/>
                      </a:xfrm>
                      <a:prstGeom prst="rect">
                        <a:avLst/>
                      </a:prstGeom>
                    </p:spPr>
                  </p:pic>
                </p:oleObj>
              </mc:Fallback>
            </mc:AlternateContent>
          </a:graphicData>
        </a:graphic>
      </p:graphicFrame>
      <p:graphicFrame>
        <p:nvGraphicFramePr>
          <p:cNvPr id="25" name="Object 24">
            <a:extLst>
              <a:ext uri="{FF2B5EF4-FFF2-40B4-BE49-F238E27FC236}">
                <a16:creationId xmlns:a16="http://schemas.microsoft.com/office/drawing/2014/main" id="{0E188EDC-C0F5-DA17-2301-CCFD45E4C37D}"/>
              </a:ext>
            </a:extLst>
          </p:cNvPr>
          <p:cNvGraphicFramePr>
            <a:graphicFrameLocks noChangeAspect="1"/>
          </p:cNvGraphicFramePr>
          <p:nvPr>
            <p:extLst>
              <p:ext uri="{D42A27DB-BD31-4B8C-83A1-F6EECF244321}">
                <p14:modId xmlns:p14="http://schemas.microsoft.com/office/powerpoint/2010/main" val="2229090373"/>
              </p:ext>
            </p:extLst>
          </p:nvPr>
        </p:nvGraphicFramePr>
        <p:xfrm>
          <a:off x="342303" y="5678348"/>
          <a:ext cx="3573461" cy="1554627"/>
        </p:xfrm>
        <a:graphic>
          <a:graphicData uri="http://schemas.openxmlformats.org/presentationml/2006/ole">
            <mc:AlternateContent xmlns:mc="http://schemas.openxmlformats.org/markup-compatibility/2006">
              <mc:Choice xmlns:v="urn:schemas-microsoft-com:vml" Requires="v">
                <p:oleObj name="Worksheet" r:id="rId16" imgW="3642289" imgH="1584944" progId="Excel.Sheet.12">
                  <p:link updateAutomatic="1"/>
                </p:oleObj>
              </mc:Choice>
              <mc:Fallback>
                <p:oleObj name="Worksheet" r:id="rId16" imgW="3642289" imgH="1584944" progId="Excel.Sheet.12">
                  <p:link updateAutomatic="1"/>
                  <p:pic>
                    <p:nvPicPr>
                      <p:cNvPr id="0" name=""/>
                      <p:cNvPicPr/>
                      <p:nvPr/>
                    </p:nvPicPr>
                    <p:blipFill>
                      <a:blip r:embed="rId17"/>
                      <a:stretch>
                        <a:fillRect/>
                      </a:stretch>
                    </p:blipFill>
                    <p:spPr>
                      <a:xfrm>
                        <a:off x="342303" y="5678348"/>
                        <a:ext cx="3573461" cy="1554627"/>
                      </a:xfrm>
                      <a:prstGeom prst="rect">
                        <a:avLst/>
                      </a:prstGeom>
                    </p:spPr>
                  </p:pic>
                </p:oleObj>
              </mc:Fallback>
            </mc:AlternateContent>
          </a:graphicData>
        </a:graphic>
      </p:graphicFrame>
    </p:spTree>
    <p:extLst>
      <p:ext uri="{BB962C8B-B14F-4D97-AF65-F5344CB8AC3E}">
        <p14:creationId xmlns:p14="http://schemas.microsoft.com/office/powerpoint/2010/main" val="23805137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57200" y="51815"/>
            <a:ext cx="3213100" cy="2400850"/>
          </a:xfrm>
          <a:prstGeom prst="rect">
            <a:avLst/>
          </a:prstGeom>
        </p:spPr>
        <p:txBody>
          <a:bodyPr vert="horz" wrap="square" lIns="0" tIns="17145" rIns="0" bIns="0" rtlCol="0">
            <a:spAutoFit/>
          </a:bodyPr>
          <a:lstStyle/>
          <a:p>
            <a:pPr marL="12700">
              <a:lnSpc>
                <a:spcPct val="122000"/>
              </a:lnSpc>
              <a:spcBef>
                <a:spcPts val="390"/>
              </a:spcBef>
            </a:pPr>
            <a:r>
              <a:rPr sz="1150" b="1" spc="-50" dirty="0">
                <a:solidFill>
                  <a:srgbClr val="77C043"/>
                </a:solidFill>
                <a:latin typeface="Sentinel Bold"/>
                <a:cs typeface="Sentinel Bold"/>
              </a:rPr>
              <a:t>FAQ’s</a:t>
            </a:r>
            <a:endParaRPr sz="1150" dirty="0">
              <a:latin typeface="Sentinel Bold"/>
              <a:cs typeface="Sentinel Bold"/>
            </a:endParaRPr>
          </a:p>
          <a:p>
            <a:pPr marL="12700">
              <a:lnSpc>
                <a:spcPct val="122000"/>
              </a:lnSpc>
              <a:spcBef>
                <a:spcPts val="390"/>
              </a:spcBef>
            </a:pPr>
            <a:r>
              <a:rPr sz="1100" b="1" spc="-5" dirty="0">
                <a:solidFill>
                  <a:srgbClr val="414042"/>
                </a:solidFill>
                <a:latin typeface="Sentinel Medium"/>
                <a:cs typeface="Sentinel Medium"/>
              </a:rPr>
              <a:t>How </a:t>
            </a:r>
            <a:r>
              <a:rPr sz="1100" b="1" dirty="0">
                <a:solidFill>
                  <a:srgbClr val="414042"/>
                </a:solidFill>
                <a:latin typeface="Sentinel Medium"/>
                <a:cs typeface="Sentinel Medium"/>
              </a:rPr>
              <a:t>does </a:t>
            </a:r>
            <a:r>
              <a:rPr sz="1100" b="1" spc="-5" dirty="0">
                <a:solidFill>
                  <a:srgbClr val="414042"/>
                </a:solidFill>
                <a:latin typeface="Sentinel Medium"/>
                <a:cs typeface="Sentinel Medium"/>
              </a:rPr>
              <a:t>Justwealth </a:t>
            </a:r>
            <a:r>
              <a:rPr sz="1100" b="1" dirty="0">
                <a:solidFill>
                  <a:srgbClr val="414042"/>
                </a:solidFill>
                <a:latin typeface="Sentinel Medium"/>
                <a:cs typeface="Sentinel Medium"/>
              </a:rPr>
              <a:t>construct portfolios?</a:t>
            </a:r>
            <a:endParaRPr sz="1100" b="1" dirty="0">
              <a:latin typeface="Sentinel Medium"/>
              <a:cs typeface="Sentinel Medium"/>
            </a:endParaRPr>
          </a:p>
          <a:p>
            <a:pPr marL="12700" marR="5080">
              <a:lnSpc>
                <a:spcPct val="122000"/>
              </a:lnSpc>
              <a:spcBef>
                <a:spcPts val="390"/>
              </a:spcBef>
            </a:pPr>
            <a:r>
              <a:rPr sz="900" b="0" spc="-25" dirty="0">
                <a:solidFill>
                  <a:srgbClr val="414042"/>
                </a:solidFill>
                <a:latin typeface="Gotham Narrow Book" pitchFamily="50" charset="0"/>
                <a:cs typeface="Gotham Narrow Light"/>
              </a:rPr>
              <a:t>We </a:t>
            </a:r>
            <a:r>
              <a:rPr sz="900" b="0" spc="-10" dirty="0">
                <a:solidFill>
                  <a:srgbClr val="414042"/>
                </a:solidFill>
                <a:latin typeface="Gotham Narrow Book" pitchFamily="50" charset="0"/>
                <a:cs typeface="Gotham Narrow Light"/>
              </a:rPr>
              <a:t>take </a:t>
            </a:r>
            <a:r>
              <a:rPr sz="900" b="0" dirty="0">
                <a:solidFill>
                  <a:srgbClr val="414042"/>
                </a:solidFill>
                <a:latin typeface="Gotham Narrow Book" pitchFamily="50" charset="0"/>
                <a:cs typeface="Gotham Narrow Light"/>
              </a:rPr>
              <a:t>a goals-based </a:t>
            </a:r>
            <a:r>
              <a:rPr sz="900" b="0" spc="-5" dirty="0">
                <a:solidFill>
                  <a:srgbClr val="414042"/>
                </a:solidFill>
                <a:latin typeface="Gotham Narrow Book" pitchFamily="50" charset="0"/>
                <a:cs typeface="Gotham Narrow Light"/>
              </a:rPr>
              <a:t>approach </a:t>
            </a:r>
            <a:r>
              <a:rPr sz="900" b="0" spc="-10" dirty="0">
                <a:solidFill>
                  <a:srgbClr val="414042"/>
                </a:solidFill>
                <a:latin typeface="Gotham Narrow Book" pitchFamily="50" charset="0"/>
                <a:cs typeface="Gotham Narrow Light"/>
              </a:rPr>
              <a:t>to </a:t>
            </a:r>
            <a:r>
              <a:rPr sz="900" b="0" spc="-5" dirty="0">
                <a:solidFill>
                  <a:srgbClr val="414042"/>
                </a:solidFill>
                <a:latin typeface="Gotham Narrow Book" pitchFamily="50" charset="0"/>
                <a:cs typeface="Gotham Narrow Light"/>
              </a:rPr>
              <a:t>portfolio construction. That  </a:t>
            </a:r>
            <a:r>
              <a:rPr sz="900" b="0" dirty="0">
                <a:solidFill>
                  <a:srgbClr val="414042"/>
                </a:solidFill>
                <a:latin typeface="Gotham Narrow Book" pitchFamily="50" charset="0"/>
                <a:cs typeface="Gotham Narrow Light"/>
              </a:rPr>
              <a:t>means </a:t>
            </a:r>
            <a:r>
              <a:rPr sz="900" b="0" spc="-15" dirty="0">
                <a:solidFill>
                  <a:srgbClr val="414042"/>
                </a:solidFill>
                <a:latin typeface="Gotham Narrow Book" pitchFamily="50" charset="0"/>
                <a:cs typeface="Gotham Narrow Light"/>
              </a:rPr>
              <a:t>we </a:t>
            </a:r>
            <a:r>
              <a:rPr sz="900" b="0" dirty="0">
                <a:solidFill>
                  <a:srgbClr val="414042"/>
                </a:solidFill>
                <a:latin typeface="Gotham Narrow Book" pitchFamily="50" charset="0"/>
                <a:cs typeface="Gotham Narrow Light"/>
              </a:rPr>
              <a:t>build each </a:t>
            </a:r>
            <a:r>
              <a:rPr sz="900" b="0" spc="-5" dirty="0">
                <a:solidFill>
                  <a:srgbClr val="414042"/>
                </a:solidFill>
                <a:latin typeface="Gotham Narrow Book" pitchFamily="50" charset="0"/>
                <a:cs typeface="Gotham Narrow Light"/>
              </a:rPr>
              <a:t>portfolio </a:t>
            </a:r>
            <a:r>
              <a:rPr sz="900" b="0" dirty="0">
                <a:solidFill>
                  <a:srgbClr val="414042"/>
                </a:solidFill>
                <a:latin typeface="Gotham Narrow Book" pitchFamily="50" charset="0"/>
                <a:cs typeface="Gotham Narrow Light"/>
              </a:rPr>
              <a:t>using </a:t>
            </a:r>
            <a:r>
              <a:rPr sz="900" b="0" spc="-5" dirty="0">
                <a:solidFill>
                  <a:srgbClr val="414042"/>
                </a:solidFill>
                <a:latin typeface="Gotham Narrow Book" pitchFamily="50" charset="0"/>
                <a:cs typeface="Gotham Narrow Light"/>
              </a:rPr>
              <a:t>advanced statistical analysis  </a:t>
            </a:r>
            <a:r>
              <a:rPr sz="900" b="0" dirty="0">
                <a:solidFill>
                  <a:srgbClr val="414042"/>
                </a:solidFill>
                <a:latin typeface="Gotham Narrow Book" pitchFamily="50" charset="0"/>
                <a:cs typeface="Gotham Narrow Light"/>
              </a:rPr>
              <a:t>including </a:t>
            </a:r>
            <a:r>
              <a:rPr sz="900" b="0" spc="-5" dirty="0">
                <a:solidFill>
                  <a:srgbClr val="414042"/>
                </a:solidFill>
                <a:latin typeface="Gotham Narrow Book" pitchFamily="50" charset="0"/>
                <a:cs typeface="Gotham Narrow Light"/>
              </a:rPr>
              <a:t>optimization, simulation </a:t>
            </a:r>
            <a:r>
              <a:rPr sz="900" b="0" dirty="0">
                <a:solidFill>
                  <a:srgbClr val="414042"/>
                </a:solidFill>
                <a:latin typeface="Gotham Narrow Book" pitchFamily="50" charset="0"/>
                <a:cs typeface="Gotham Narrow Light"/>
              </a:rPr>
              <a:t>and </a:t>
            </a:r>
            <a:r>
              <a:rPr sz="900" b="0" spc="-10" dirty="0">
                <a:solidFill>
                  <a:srgbClr val="414042"/>
                </a:solidFill>
                <a:latin typeface="Gotham Narrow Book" pitchFamily="50" charset="0"/>
                <a:cs typeface="Gotham Narrow Light"/>
              </a:rPr>
              <a:t>stress </a:t>
            </a:r>
            <a:r>
              <a:rPr sz="900" b="0" spc="-5" dirty="0">
                <a:solidFill>
                  <a:srgbClr val="414042"/>
                </a:solidFill>
                <a:latin typeface="Gotham Narrow Book" pitchFamily="50" charset="0"/>
                <a:cs typeface="Gotham Narrow Light"/>
              </a:rPr>
              <a:t>testing, </a:t>
            </a:r>
            <a:r>
              <a:rPr sz="900" b="0" spc="-10" dirty="0">
                <a:solidFill>
                  <a:srgbClr val="414042"/>
                </a:solidFill>
                <a:latin typeface="Gotham Narrow Book" pitchFamily="50" charset="0"/>
                <a:cs typeface="Gotham Narrow Light"/>
              </a:rPr>
              <a:t>to create </a:t>
            </a:r>
            <a:r>
              <a:rPr sz="900" b="0" dirty="0">
                <a:solidFill>
                  <a:srgbClr val="414042"/>
                </a:solidFill>
                <a:latin typeface="Gotham Narrow Book" pitchFamily="50" charset="0"/>
                <a:cs typeface="Gotham Narrow Light"/>
              </a:rPr>
              <a:t>an  </a:t>
            </a:r>
            <a:r>
              <a:rPr sz="900" b="0" spc="-5" dirty="0">
                <a:solidFill>
                  <a:srgbClr val="414042"/>
                </a:solidFill>
                <a:latin typeface="Gotham Narrow Book" pitchFamily="50" charset="0"/>
                <a:cs typeface="Gotham Narrow Light"/>
              </a:rPr>
              <a:t>asset allocation policy that maximizes </a:t>
            </a:r>
            <a:r>
              <a:rPr sz="900" b="0" dirty="0">
                <a:solidFill>
                  <a:srgbClr val="414042"/>
                </a:solidFill>
                <a:latin typeface="Gotham Narrow Book" pitchFamily="50" charset="0"/>
                <a:cs typeface="Gotham Narrow Light"/>
              </a:rPr>
              <a:t>the </a:t>
            </a:r>
            <a:r>
              <a:rPr sz="900" b="0" spc="-5" dirty="0">
                <a:solidFill>
                  <a:srgbClr val="414042"/>
                </a:solidFill>
                <a:latin typeface="Gotham Narrow Book" pitchFamily="50" charset="0"/>
                <a:cs typeface="Gotham Narrow Light"/>
              </a:rPr>
              <a:t>probability </a:t>
            </a:r>
            <a:r>
              <a:rPr sz="900" b="0" dirty="0">
                <a:solidFill>
                  <a:srgbClr val="414042"/>
                </a:solidFill>
                <a:latin typeface="Gotham Narrow Book" pitchFamily="50" charset="0"/>
                <a:cs typeface="Gotham Narrow Light"/>
              </a:rPr>
              <a:t>of </a:t>
            </a:r>
            <a:r>
              <a:rPr sz="900" b="0" spc="-5" dirty="0">
                <a:solidFill>
                  <a:srgbClr val="414042"/>
                </a:solidFill>
                <a:latin typeface="Gotham Narrow Book" pitchFamily="50" charset="0"/>
                <a:cs typeface="Gotham Narrow Light"/>
              </a:rPr>
              <a:t>meeting  </a:t>
            </a:r>
            <a:r>
              <a:rPr sz="900" b="0" spc="-25" dirty="0">
                <a:solidFill>
                  <a:srgbClr val="414042"/>
                </a:solidFill>
                <a:latin typeface="Gotham Narrow Book" pitchFamily="50" charset="0"/>
                <a:cs typeface="Gotham Narrow Light"/>
              </a:rPr>
              <a:t>your </a:t>
            </a:r>
            <a:r>
              <a:rPr sz="900" b="0" spc="-20" dirty="0">
                <a:solidFill>
                  <a:srgbClr val="414042"/>
                </a:solidFill>
                <a:latin typeface="Gotham Narrow Book" pitchFamily="50" charset="0"/>
                <a:cs typeface="Gotham Narrow Light"/>
              </a:rPr>
              <a:t>financial </a:t>
            </a:r>
            <a:r>
              <a:rPr sz="900" b="0" spc="-25" dirty="0">
                <a:solidFill>
                  <a:srgbClr val="414042"/>
                </a:solidFill>
                <a:latin typeface="Gotham Narrow Book" pitchFamily="50" charset="0"/>
                <a:cs typeface="Gotham Narrow Light"/>
              </a:rPr>
              <a:t>objective. </a:t>
            </a:r>
            <a:r>
              <a:rPr sz="900" b="0" spc="-20" dirty="0">
                <a:solidFill>
                  <a:srgbClr val="414042"/>
                </a:solidFill>
                <a:latin typeface="Gotham Narrow Book" pitchFamily="50" charset="0"/>
                <a:cs typeface="Gotham Narrow Light"/>
              </a:rPr>
              <a:t>After we determine </a:t>
            </a:r>
            <a:r>
              <a:rPr sz="900" b="0" spc="-10" dirty="0">
                <a:solidFill>
                  <a:srgbClr val="414042"/>
                </a:solidFill>
                <a:latin typeface="Gotham Narrow Book" pitchFamily="50" charset="0"/>
                <a:cs typeface="Gotham Narrow Light"/>
              </a:rPr>
              <a:t>an </a:t>
            </a:r>
            <a:r>
              <a:rPr sz="900" b="0" spc="-20" dirty="0">
                <a:solidFill>
                  <a:srgbClr val="414042"/>
                </a:solidFill>
                <a:latin typeface="Gotham Narrow Book" pitchFamily="50" charset="0"/>
                <a:cs typeface="Gotham Narrow Light"/>
              </a:rPr>
              <a:t>asset allocation </a:t>
            </a:r>
            <a:r>
              <a:rPr sz="900" b="0" spc="-30" dirty="0">
                <a:solidFill>
                  <a:srgbClr val="414042"/>
                </a:solidFill>
                <a:latin typeface="Gotham Narrow Book" pitchFamily="50" charset="0"/>
                <a:cs typeface="Gotham Narrow Light"/>
              </a:rPr>
              <a:t>policy,  </a:t>
            </a:r>
            <a:r>
              <a:rPr sz="900" b="0" spc="-15" dirty="0">
                <a:solidFill>
                  <a:srgbClr val="414042"/>
                </a:solidFill>
                <a:latin typeface="Gotham Narrow Book" pitchFamily="50" charset="0"/>
                <a:cs typeface="Gotham Narrow Light"/>
              </a:rPr>
              <a:t>we </a:t>
            </a:r>
            <a:r>
              <a:rPr sz="900" b="0" dirty="0">
                <a:solidFill>
                  <a:srgbClr val="414042"/>
                </a:solidFill>
                <a:latin typeface="Gotham Narrow Book" pitchFamily="50" charset="0"/>
                <a:cs typeface="Gotham Narrow Light"/>
              </a:rPr>
              <a:t>will </a:t>
            </a:r>
            <a:r>
              <a:rPr sz="900" b="0" spc="-5" dirty="0">
                <a:solidFill>
                  <a:srgbClr val="414042"/>
                </a:solidFill>
                <a:latin typeface="Gotham Narrow Book" pitchFamily="50" charset="0"/>
                <a:cs typeface="Gotham Narrow Light"/>
              </a:rPr>
              <a:t>search for </a:t>
            </a:r>
            <a:r>
              <a:rPr sz="900" b="0" dirty="0">
                <a:solidFill>
                  <a:srgbClr val="414042"/>
                </a:solidFill>
                <a:latin typeface="Gotham Narrow Book" pitchFamily="50" charset="0"/>
                <a:cs typeface="Gotham Narrow Light"/>
              </a:rPr>
              <a:t>the </a:t>
            </a:r>
            <a:r>
              <a:rPr sz="900" b="0" spc="-5" dirty="0">
                <a:solidFill>
                  <a:srgbClr val="414042"/>
                </a:solidFill>
                <a:latin typeface="Gotham Narrow Book" pitchFamily="50" charset="0"/>
                <a:cs typeface="Gotham Narrow Light"/>
              </a:rPr>
              <a:t>most appropriate, </a:t>
            </a:r>
            <a:r>
              <a:rPr sz="900" b="0" spc="-10" dirty="0">
                <a:solidFill>
                  <a:srgbClr val="414042"/>
                </a:solidFill>
                <a:latin typeface="Gotham Narrow Book" pitchFamily="50" charset="0"/>
                <a:cs typeface="Gotham Narrow Light"/>
              </a:rPr>
              <a:t>low-cost </a:t>
            </a:r>
            <a:r>
              <a:rPr sz="900" b="0" spc="-5" dirty="0">
                <a:solidFill>
                  <a:srgbClr val="414042"/>
                </a:solidFill>
                <a:latin typeface="Gotham Narrow Book" pitchFamily="50" charset="0"/>
                <a:cs typeface="Gotham Narrow Light"/>
              </a:rPr>
              <a:t>ETFs available </a:t>
            </a:r>
            <a:r>
              <a:rPr sz="900" b="0" spc="-10" dirty="0">
                <a:solidFill>
                  <a:srgbClr val="414042"/>
                </a:solidFill>
                <a:latin typeface="Gotham Narrow Book" pitchFamily="50" charset="0"/>
                <a:cs typeface="Gotham Narrow Light"/>
              </a:rPr>
              <a:t>to  </a:t>
            </a:r>
            <a:r>
              <a:rPr sz="900" b="0" spc="-5" dirty="0">
                <a:solidFill>
                  <a:srgbClr val="414042"/>
                </a:solidFill>
                <a:latin typeface="Gotham Narrow Book" pitchFamily="50" charset="0"/>
                <a:cs typeface="Gotham Narrow Light"/>
              </a:rPr>
              <a:t>match </a:t>
            </a:r>
            <a:r>
              <a:rPr sz="900" b="0" dirty="0">
                <a:solidFill>
                  <a:srgbClr val="414042"/>
                </a:solidFill>
                <a:latin typeface="Gotham Narrow Book" pitchFamily="50" charset="0"/>
                <a:cs typeface="Gotham Narrow Light"/>
              </a:rPr>
              <a:t>the </a:t>
            </a:r>
            <a:r>
              <a:rPr sz="900" b="0" spc="-5" dirty="0">
                <a:solidFill>
                  <a:srgbClr val="414042"/>
                </a:solidFill>
                <a:latin typeface="Gotham Narrow Book" pitchFamily="50" charset="0"/>
                <a:cs typeface="Gotham Narrow Light"/>
              </a:rPr>
              <a:t>allocations </a:t>
            </a:r>
            <a:r>
              <a:rPr sz="900" b="0" dirty="0">
                <a:solidFill>
                  <a:srgbClr val="414042"/>
                </a:solidFill>
                <a:latin typeface="Gotham Narrow Book" pitchFamily="50" charset="0"/>
                <a:cs typeface="Gotham Narrow Light"/>
              </a:rPr>
              <a:t>defined </a:t>
            </a:r>
            <a:r>
              <a:rPr sz="900" b="0" spc="-10" dirty="0">
                <a:solidFill>
                  <a:srgbClr val="414042"/>
                </a:solidFill>
                <a:latin typeface="Gotham Narrow Book" pitchFamily="50" charset="0"/>
                <a:cs typeface="Gotham Narrow Light"/>
              </a:rPr>
              <a:t>by </a:t>
            </a:r>
            <a:r>
              <a:rPr sz="900" b="0" dirty="0">
                <a:solidFill>
                  <a:srgbClr val="414042"/>
                </a:solidFill>
                <a:latin typeface="Gotham Narrow Book" pitchFamily="50" charset="0"/>
                <a:cs typeface="Gotham Narrow Light"/>
              </a:rPr>
              <a:t>the </a:t>
            </a:r>
            <a:r>
              <a:rPr sz="900" b="0" spc="-5" dirty="0">
                <a:solidFill>
                  <a:srgbClr val="414042"/>
                </a:solidFill>
                <a:latin typeface="Gotham Narrow Book" pitchFamily="50" charset="0"/>
                <a:cs typeface="Gotham Narrow Light"/>
              </a:rPr>
              <a:t>asset allocation</a:t>
            </a:r>
            <a:r>
              <a:rPr sz="900" b="0" spc="35" dirty="0">
                <a:solidFill>
                  <a:srgbClr val="414042"/>
                </a:solidFill>
                <a:latin typeface="Gotham Narrow Book" pitchFamily="50" charset="0"/>
                <a:cs typeface="Gotham Narrow Light"/>
              </a:rPr>
              <a:t> </a:t>
            </a:r>
            <a:r>
              <a:rPr sz="900" b="0" spc="-15" dirty="0">
                <a:solidFill>
                  <a:srgbClr val="414042"/>
                </a:solidFill>
                <a:latin typeface="Gotham Narrow Book" pitchFamily="50" charset="0"/>
                <a:cs typeface="Gotham Narrow Light"/>
              </a:rPr>
              <a:t>policy.</a:t>
            </a:r>
            <a:endParaRPr sz="900" dirty="0">
              <a:latin typeface="Gotham Narrow Book" pitchFamily="50" charset="0"/>
              <a:cs typeface="Gotham Narrow Light"/>
            </a:endParaRPr>
          </a:p>
        </p:txBody>
      </p:sp>
      <p:sp>
        <p:nvSpPr>
          <p:cNvPr id="3" name="object 3"/>
          <p:cNvSpPr txBox="1"/>
          <p:nvPr/>
        </p:nvSpPr>
        <p:spPr>
          <a:xfrm>
            <a:off x="444500" y="2422327"/>
            <a:ext cx="3277235" cy="1721048"/>
          </a:xfrm>
          <a:prstGeom prst="rect">
            <a:avLst/>
          </a:prstGeom>
        </p:spPr>
        <p:txBody>
          <a:bodyPr vert="horz" wrap="square" lIns="0" tIns="110489" rIns="0" bIns="0" rtlCol="0">
            <a:spAutoFit/>
          </a:bodyPr>
          <a:lstStyle/>
          <a:p>
            <a:pPr marL="12700">
              <a:lnSpc>
                <a:spcPct val="122000"/>
              </a:lnSpc>
              <a:spcBef>
                <a:spcPts val="390"/>
              </a:spcBef>
            </a:pPr>
            <a:r>
              <a:rPr sz="1100" b="1" spc="-5" dirty="0">
                <a:solidFill>
                  <a:srgbClr val="414042"/>
                </a:solidFill>
                <a:latin typeface="Sentinel Medium"/>
                <a:cs typeface="Sentinel Medium"/>
              </a:rPr>
              <a:t>How </a:t>
            </a:r>
            <a:r>
              <a:rPr sz="1100" b="1" dirty="0">
                <a:solidFill>
                  <a:srgbClr val="414042"/>
                </a:solidFill>
                <a:latin typeface="Sentinel Medium"/>
                <a:cs typeface="Sentinel Medium"/>
              </a:rPr>
              <a:t>is the portfolio </a:t>
            </a:r>
            <a:r>
              <a:rPr sz="1100" b="1" spc="-5" dirty="0">
                <a:solidFill>
                  <a:srgbClr val="414042"/>
                </a:solidFill>
                <a:latin typeface="Sentinel Medium"/>
                <a:cs typeface="Sentinel Medium"/>
              </a:rPr>
              <a:t>rebalanced?</a:t>
            </a:r>
            <a:endParaRPr sz="1100" b="1" dirty="0">
              <a:latin typeface="Sentinel Medium"/>
              <a:cs typeface="Sentinel Medium"/>
            </a:endParaRPr>
          </a:p>
          <a:p>
            <a:pPr marL="12700" marR="5080">
              <a:lnSpc>
                <a:spcPct val="122000"/>
              </a:lnSpc>
              <a:spcBef>
                <a:spcPts val="390"/>
              </a:spcBef>
            </a:pPr>
            <a:r>
              <a:rPr sz="900" b="0" dirty="0">
                <a:solidFill>
                  <a:srgbClr val="414042"/>
                </a:solidFill>
                <a:latin typeface="Gotham Narrow Book" pitchFamily="50" charset="0"/>
                <a:cs typeface="Gotham Narrow Light"/>
              </a:rPr>
              <a:t>All </a:t>
            </a:r>
            <a:r>
              <a:rPr sz="900" b="0" spc="-5" dirty="0">
                <a:solidFill>
                  <a:srgbClr val="414042"/>
                </a:solidFill>
                <a:latin typeface="Gotham Narrow Book" pitchFamily="50" charset="0"/>
                <a:cs typeface="Gotham Narrow Light"/>
              </a:rPr>
              <a:t>accounts </a:t>
            </a:r>
            <a:r>
              <a:rPr sz="900" b="0" spc="-10" dirty="0">
                <a:solidFill>
                  <a:srgbClr val="414042"/>
                </a:solidFill>
                <a:latin typeface="Gotham Narrow Book" pitchFamily="50" charset="0"/>
                <a:cs typeface="Gotham Narrow Light"/>
              </a:rPr>
              <a:t>are </a:t>
            </a:r>
            <a:r>
              <a:rPr sz="900" b="0" spc="-5" dirty="0">
                <a:solidFill>
                  <a:srgbClr val="414042"/>
                </a:solidFill>
                <a:latin typeface="Gotham Narrow Book" pitchFamily="50" charset="0"/>
                <a:cs typeface="Gotham Narrow Light"/>
              </a:rPr>
              <a:t>monitored </a:t>
            </a:r>
            <a:r>
              <a:rPr sz="900" b="0" dirty="0">
                <a:solidFill>
                  <a:srgbClr val="414042"/>
                </a:solidFill>
                <a:latin typeface="Gotham Narrow Book" pitchFamily="50" charset="0"/>
                <a:cs typeface="Gotham Narrow Light"/>
              </a:rPr>
              <a:t>daily </a:t>
            </a:r>
            <a:r>
              <a:rPr sz="900" b="0" spc="-10" dirty="0">
                <a:solidFill>
                  <a:srgbClr val="414042"/>
                </a:solidFill>
                <a:latin typeface="Gotham Narrow Book" pitchFamily="50" charset="0"/>
                <a:cs typeface="Gotham Narrow Light"/>
              </a:rPr>
              <a:t>to </a:t>
            </a:r>
            <a:r>
              <a:rPr sz="900" b="0" spc="-5" dirty="0">
                <a:solidFill>
                  <a:srgbClr val="414042"/>
                </a:solidFill>
                <a:latin typeface="Gotham Narrow Book" pitchFamily="50" charset="0"/>
                <a:cs typeface="Gotham Narrow Light"/>
              </a:rPr>
              <a:t>ensure that </a:t>
            </a:r>
            <a:r>
              <a:rPr sz="900" b="0" spc="-10" dirty="0">
                <a:solidFill>
                  <a:srgbClr val="414042"/>
                </a:solidFill>
                <a:latin typeface="Gotham Narrow Book" pitchFamily="50" charset="0"/>
                <a:cs typeface="Gotham Narrow Light"/>
              </a:rPr>
              <a:t>they are </a:t>
            </a:r>
            <a:r>
              <a:rPr sz="900" b="0" dirty="0">
                <a:solidFill>
                  <a:srgbClr val="414042"/>
                </a:solidFill>
                <a:latin typeface="Gotham Narrow Book" pitchFamily="50" charset="0"/>
                <a:cs typeface="Gotham Narrow Light"/>
              </a:rPr>
              <a:t>aligned  within the </a:t>
            </a:r>
            <a:r>
              <a:rPr sz="900" b="0" spc="-5" dirty="0">
                <a:solidFill>
                  <a:srgbClr val="414042"/>
                </a:solidFill>
                <a:latin typeface="Gotham Narrow Book" pitchFamily="50" charset="0"/>
                <a:cs typeface="Gotham Narrow Light"/>
              </a:rPr>
              <a:t>rebalancing </a:t>
            </a:r>
            <a:r>
              <a:rPr sz="900" b="0" dirty="0">
                <a:solidFill>
                  <a:srgbClr val="414042"/>
                </a:solidFill>
                <a:latin typeface="Gotham Narrow Book" pitchFamily="50" charset="0"/>
                <a:cs typeface="Gotham Narrow Light"/>
              </a:rPr>
              <a:t>guidelines </a:t>
            </a:r>
            <a:r>
              <a:rPr sz="900" b="0" spc="-5" dirty="0">
                <a:solidFill>
                  <a:srgbClr val="414042"/>
                </a:solidFill>
                <a:latin typeface="Gotham Narrow Book" pitchFamily="50" charset="0"/>
                <a:cs typeface="Gotham Narrow Light"/>
              </a:rPr>
              <a:t>set </a:t>
            </a:r>
            <a:r>
              <a:rPr sz="900" b="0" dirty="0">
                <a:solidFill>
                  <a:srgbClr val="414042"/>
                </a:solidFill>
                <a:latin typeface="Gotham Narrow Book" pitchFamily="50" charset="0"/>
                <a:cs typeface="Gotham Narrow Light"/>
              </a:rPr>
              <a:t>out in the </a:t>
            </a:r>
            <a:r>
              <a:rPr sz="900" b="0" spc="-10" dirty="0">
                <a:solidFill>
                  <a:srgbClr val="414042"/>
                </a:solidFill>
                <a:latin typeface="Gotham Narrow Book" pitchFamily="50" charset="0"/>
                <a:cs typeface="Gotham Narrow Light"/>
              </a:rPr>
              <a:t>Investment </a:t>
            </a:r>
            <a:r>
              <a:rPr sz="900" b="0" spc="-5" dirty="0">
                <a:solidFill>
                  <a:srgbClr val="414042"/>
                </a:solidFill>
                <a:latin typeface="Gotham Narrow Book" pitchFamily="50" charset="0"/>
                <a:cs typeface="Gotham Narrow Light"/>
              </a:rPr>
              <a:t>Policy  Statement. </a:t>
            </a:r>
            <a:r>
              <a:rPr sz="900" b="0" dirty="0">
                <a:solidFill>
                  <a:srgbClr val="414042"/>
                </a:solidFill>
                <a:latin typeface="Gotham Narrow Book" pitchFamily="50" charset="0"/>
                <a:cs typeface="Gotham Narrow Light"/>
              </a:rPr>
              <a:t>In the </a:t>
            </a:r>
            <a:r>
              <a:rPr sz="900" b="0" spc="-15" dirty="0">
                <a:solidFill>
                  <a:srgbClr val="414042"/>
                </a:solidFill>
                <a:latin typeface="Gotham Narrow Book" pitchFamily="50" charset="0"/>
                <a:cs typeface="Gotham Narrow Light"/>
              </a:rPr>
              <a:t>event </a:t>
            </a:r>
            <a:r>
              <a:rPr sz="900" b="0" spc="-5" dirty="0">
                <a:solidFill>
                  <a:srgbClr val="414042"/>
                </a:solidFill>
                <a:latin typeface="Gotham Narrow Book" pitchFamily="50" charset="0"/>
                <a:cs typeface="Gotham Narrow Light"/>
              </a:rPr>
              <a:t>that </a:t>
            </a:r>
            <a:r>
              <a:rPr sz="900" b="0" dirty="0">
                <a:solidFill>
                  <a:srgbClr val="414042"/>
                </a:solidFill>
                <a:latin typeface="Gotham Narrow Book" pitchFamily="50" charset="0"/>
                <a:cs typeface="Gotham Narrow Light"/>
              </a:rPr>
              <a:t>an </a:t>
            </a:r>
            <a:r>
              <a:rPr sz="900" b="0" spc="-5" dirty="0">
                <a:solidFill>
                  <a:srgbClr val="414042"/>
                </a:solidFill>
                <a:latin typeface="Gotham Narrow Book" pitchFamily="50" charset="0"/>
                <a:cs typeface="Gotham Narrow Light"/>
              </a:rPr>
              <a:t>account </a:t>
            </a:r>
            <a:r>
              <a:rPr sz="900" b="0" dirty="0">
                <a:solidFill>
                  <a:srgbClr val="414042"/>
                </a:solidFill>
                <a:latin typeface="Gotham Narrow Book" pitchFamily="50" charset="0"/>
                <a:cs typeface="Gotham Narrow Light"/>
              </a:rPr>
              <a:t>does not </a:t>
            </a:r>
            <a:r>
              <a:rPr sz="900" b="0" spc="-5" dirty="0">
                <a:solidFill>
                  <a:srgbClr val="414042"/>
                </a:solidFill>
                <a:latin typeface="Gotham Narrow Book" pitchFamily="50" charset="0"/>
                <a:cs typeface="Gotham Narrow Light"/>
              </a:rPr>
              <a:t>comply </a:t>
            </a:r>
            <a:r>
              <a:rPr sz="900" b="0" dirty="0">
                <a:solidFill>
                  <a:srgbClr val="414042"/>
                </a:solidFill>
                <a:latin typeface="Gotham Narrow Book" pitchFamily="50" charset="0"/>
                <a:cs typeface="Gotham Narrow Light"/>
              </a:rPr>
              <a:t>with the  guidelines, due </a:t>
            </a:r>
            <a:r>
              <a:rPr sz="900" b="0" spc="-10" dirty="0">
                <a:solidFill>
                  <a:srgbClr val="414042"/>
                </a:solidFill>
                <a:latin typeface="Gotham Narrow Book" pitchFamily="50" charset="0"/>
                <a:cs typeface="Gotham Narrow Light"/>
              </a:rPr>
              <a:t>to </a:t>
            </a:r>
            <a:r>
              <a:rPr sz="900" b="0" dirty="0">
                <a:solidFill>
                  <a:srgbClr val="414042"/>
                </a:solidFill>
                <a:latin typeface="Gotham Narrow Book" pitchFamily="50" charset="0"/>
                <a:cs typeface="Gotham Narrow Light"/>
              </a:rPr>
              <a:t>cash </a:t>
            </a:r>
            <a:r>
              <a:rPr sz="900" b="0" spc="-10" dirty="0">
                <a:solidFill>
                  <a:srgbClr val="414042"/>
                </a:solidFill>
                <a:latin typeface="Gotham Narrow Book" pitchFamily="50" charset="0"/>
                <a:cs typeface="Gotham Narrow Light"/>
              </a:rPr>
              <a:t>flows </a:t>
            </a:r>
            <a:r>
              <a:rPr sz="900" b="0" dirty="0">
                <a:solidFill>
                  <a:srgbClr val="414042"/>
                </a:solidFill>
                <a:latin typeface="Gotham Narrow Book" pitchFamily="50" charset="0"/>
                <a:cs typeface="Gotham Narrow Light"/>
              </a:rPr>
              <a:t>or </a:t>
            </a:r>
            <a:r>
              <a:rPr sz="900" b="0" spc="-5" dirty="0">
                <a:solidFill>
                  <a:srgbClr val="414042"/>
                </a:solidFill>
                <a:latin typeface="Gotham Narrow Book" pitchFamily="50" charset="0"/>
                <a:cs typeface="Gotham Narrow Light"/>
              </a:rPr>
              <a:t>market </a:t>
            </a:r>
            <a:r>
              <a:rPr sz="900" b="0" spc="-10" dirty="0">
                <a:solidFill>
                  <a:srgbClr val="414042"/>
                </a:solidFill>
                <a:latin typeface="Gotham Narrow Book" pitchFamily="50" charset="0"/>
                <a:cs typeface="Gotham Narrow Light"/>
              </a:rPr>
              <a:t>movements, </a:t>
            </a:r>
            <a:r>
              <a:rPr sz="900" b="0" spc="-5" dirty="0">
                <a:solidFill>
                  <a:srgbClr val="414042"/>
                </a:solidFill>
                <a:latin typeface="Gotham Narrow Book" pitchFamily="50" charset="0"/>
                <a:cs typeface="Gotham Narrow Light"/>
              </a:rPr>
              <a:t>appropriate  transactions </a:t>
            </a:r>
            <a:r>
              <a:rPr sz="900" b="0" dirty="0">
                <a:solidFill>
                  <a:srgbClr val="414042"/>
                </a:solidFill>
                <a:latin typeface="Gotham Narrow Book" pitchFamily="50" charset="0"/>
                <a:cs typeface="Gotham Narrow Light"/>
              </a:rPr>
              <a:t>will </a:t>
            </a:r>
            <a:r>
              <a:rPr sz="900" b="0" spc="-5" dirty="0">
                <a:solidFill>
                  <a:srgbClr val="414042"/>
                </a:solidFill>
                <a:latin typeface="Gotham Narrow Book" pitchFamily="50" charset="0"/>
                <a:cs typeface="Gotham Narrow Light"/>
              </a:rPr>
              <a:t>automatically </a:t>
            </a:r>
            <a:r>
              <a:rPr sz="900" b="0" dirty="0">
                <a:solidFill>
                  <a:srgbClr val="414042"/>
                </a:solidFill>
                <a:latin typeface="Gotham Narrow Book" pitchFamily="50" charset="0"/>
                <a:cs typeface="Gotham Narrow Light"/>
              </a:rPr>
              <a:t>be </a:t>
            </a:r>
            <a:r>
              <a:rPr sz="900" b="0" spc="-5" dirty="0">
                <a:solidFill>
                  <a:srgbClr val="414042"/>
                </a:solidFill>
                <a:latin typeface="Gotham Narrow Book" pitchFamily="50" charset="0"/>
                <a:cs typeface="Gotham Narrow Light"/>
              </a:rPr>
              <a:t>placed </a:t>
            </a:r>
            <a:r>
              <a:rPr sz="900" b="0" spc="-10" dirty="0">
                <a:solidFill>
                  <a:srgbClr val="414042"/>
                </a:solidFill>
                <a:latin typeface="Gotham Narrow Book" pitchFamily="50" charset="0"/>
                <a:cs typeface="Gotham Narrow Light"/>
              </a:rPr>
              <a:t>to </a:t>
            </a:r>
            <a:r>
              <a:rPr sz="900" b="0" spc="-5" dirty="0">
                <a:solidFill>
                  <a:srgbClr val="414042"/>
                </a:solidFill>
                <a:latin typeface="Gotham Narrow Book" pitchFamily="50" charset="0"/>
                <a:cs typeface="Gotham Narrow Light"/>
              </a:rPr>
              <a:t>ensure that </a:t>
            </a:r>
            <a:r>
              <a:rPr sz="900" b="0" dirty="0">
                <a:solidFill>
                  <a:srgbClr val="414042"/>
                </a:solidFill>
                <a:latin typeface="Gotham Narrow Book" pitchFamily="50" charset="0"/>
                <a:cs typeface="Gotham Narrow Light"/>
              </a:rPr>
              <a:t>the </a:t>
            </a:r>
            <a:r>
              <a:rPr sz="900" b="0" spc="-5" dirty="0">
                <a:solidFill>
                  <a:srgbClr val="414042"/>
                </a:solidFill>
                <a:latin typeface="Gotham Narrow Book" pitchFamily="50" charset="0"/>
                <a:cs typeface="Gotham Narrow Light"/>
              </a:rPr>
              <a:t>account  conforms </a:t>
            </a:r>
            <a:r>
              <a:rPr sz="900" b="0" spc="-10" dirty="0">
                <a:solidFill>
                  <a:srgbClr val="414042"/>
                </a:solidFill>
                <a:latin typeface="Gotham Narrow Book" pitchFamily="50" charset="0"/>
                <a:cs typeface="Gotham Narrow Light"/>
              </a:rPr>
              <a:t>to </a:t>
            </a:r>
            <a:r>
              <a:rPr sz="900" b="0" dirty="0">
                <a:solidFill>
                  <a:srgbClr val="414042"/>
                </a:solidFill>
                <a:latin typeface="Gotham Narrow Book" pitchFamily="50" charset="0"/>
                <a:cs typeface="Gotham Narrow Light"/>
              </a:rPr>
              <a:t>the</a:t>
            </a:r>
            <a:r>
              <a:rPr sz="900" b="0" spc="5" dirty="0">
                <a:solidFill>
                  <a:srgbClr val="414042"/>
                </a:solidFill>
                <a:latin typeface="Gotham Narrow Book" pitchFamily="50" charset="0"/>
                <a:cs typeface="Gotham Narrow Light"/>
              </a:rPr>
              <a:t> </a:t>
            </a:r>
            <a:r>
              <a:rPr sz="900" b="0" dirty="0">
                <a:solidFill>
                  <a:srgbClr val="414042"/>
                </a:solidFill>
                <a:latin typeface="Gotham Narrow Book" pitchFamily="50" charset="0"/>
                <a:cs typeface="Gotham Narrow Light"/>
              </a:rPr>
              <a:t>guidelines.</a:t>
            </a:r>
            <a:endParaRPr sz="900" dirty="0">
              <a:latin typeface="Gotham Narrow Book" pitchFamily="50" charset="0"/>
              <a:cs typeface="Gotham Narrow Light"/>
            </a:endParaRPr>
          </a:p>
        </p:txBody>
      </p:sp>
      <p:sp>
        <p:nvSpPr>
          <p:cNvPr id="4" name="object 4"/>
          <p:cNvSpPr txBox="1"/>
          <p:nvPr/>
        </p:nvSpPr>
        <p:spPr>
          <a:xfrm>
            <a:off x="444499" y="4114800"/>
            <a:ext cx="3332479" cy="2044470"/>
          </a:xfrm>
          <a:prstGeom prst="rect">
            <a:avLst/>
          </a:prstGeom>
        </p:spPr>
        <p:txBody>
          <a:bodyPr vert="horz" wrap="square" lIns="0" tIns="110490" rIns="0" bIns="0" rtlCol="0">
            <a:spAutoFit/>
          </a:bodyPr>
          <a:lstStyle/>
          <a:p>
            <a:pPr marL="12700">
              <a:lnSpc>
                <a:spcPct val="122000"/>
              </a:lnSpc>
              <a:spcBef>
                <a:spcPts val="390"/>
              </a:spcBef>
            </a:pPr>
            <a:r>
              <a:rPr sz="1100" b="1" dirty="0">
                <a:solidFill>
                  <a:srgbClr val="414042"/>
                </a:solidFill>
                <a:latin typeface="Sentinel Medium"/>
                <a:cs typeface="Sentinel Medium"/>
              </a:rPr>
              <a:t>What is an </a:t>
            </a:r>
            <a:r>
              <a:rPr sz="1100" b="1" spc="-5" dirty="0">
                <a:solidFill>
                  <a:srgbClr val="414042"/>
                </a:solidFill>
                <a:latin typeface="Sentinel Medium"/>
                <a:cs typeface="Sentinel Medium"/>
              </a:rPr>
              <a:t>Exchange </a:t>
            </a:r>
            <a:r>
              <a:rPr sz="1100" b="1" spc="-10" dirty="0">
                <a:solidFill>
                  <a:srgbClr val="414042"/>
                </a:solidFill>
                <a:latin typeface="Sentinel Medium"/>
                <a:cs typeface="Sentinel Medium"/>
              </a:rPr>
              <a:t>Traded</a:t>
            </a:r>
            <a:r>
              <a:rPr sz="1100" b="1" spc="-5" dirty="0">
                <a:solidFill>
                  <a:srgbClr val="414042"/>
                </a:solidFill>
                <a:latin typeface="Sentinel Medium"/>
                <a:cs typeface="Sentinel Medium"/>
              </a:rPr>
              <a:t> </a:t>
            </a:r>
            <a:r>
              <a:rPr sz="1100" b="1" spc="-10" dirty="0">
                <a:solidFill>
                  <a:srgbClr val="414042"/>
                </a:solidFill>
                <a:latin typeface="Sentinel Medium"/>
                <a:cs typeface="Sentinel Medium"/>
              </a:rPr>
              <a:t>Fund?</a:t>
            </a:r>
            <a:endParaRPr sz="1100" b="1" dirty="0">
              <a:latin typeface="Sentinel Medium"/>
              <a:cs typeface="Sentinel Medium"/>
            </a:endParaRPr>
          </a:p>
          <a:p>
            <a:pPr marL="12700" marR="5080">
              <a:lnSpc>
                <a:spcPct val="122000"/>
              </a:lnSpc>
              <a:spcBef>
                <a:spcPts val="390"/>
              </a:spcBef>
            </a:pPr>
            <a:r>
              <a:rPr sz="900" b="0" dirty="0">
                <a:solidFill>
                  <a:srgbClr val="414042"/>
                </a:solidFill>
                <a:latin typeface="Gotham Narrow Book" pitchFamily="50" charset="0"/>
                <a:cs typeface="Gotham Narrow Light"/>
              </a:rPr>
              <a:t>An </a:t>
            </a:r>
            <a:r>
              <a:rPr sz="900" b="0" spc="-5" dirty="0">
                <a:solidFill>
                  <a:srgbClr val="414042"/>
                </a:solidFill>
                <a:latin typeface="Gotham Narrow Book" pitchFamily="50" charset="0"/>
                <a:cs typeface="Gotham Narrow Light"/>
              </a:rPr>
              <a:t>Exchange </a:t>
            </a:r>
            <a:r>
              <a:rPr sz="900" b="0" spc="-20" dirty="0">
                <a:solidFill>
                  <a:srgbClr val="414042"/>
                </a:solidFill>
                <a:latin typeface="Gotham Narrow Book" pitchFamily="50" charset="0"/>
                <a:cs typeface="Gotham Narrow Light"/>
              </a:rPr>
              <a:t>Traded </a:t>
            </a:r>
            <a:r>
              <a:rPr sz="900" b="0" spc="-5" dirty="0">
                <a:solidFill>
                  <a:srgbClr val="414042"/>
                </a:solidFill>
                <a:latin typeface="Gotham Narrow Book" pitchFamily="50" charset="0"/>
                <a:cs typeface="Gotham Narrow Light"/>
              </a:rPr>
              <a:t>Fund </a:t>
            </a:r>
            <a:r>
              <a:rPr sz="900" b="0" dirty="0">
                <a:solidFill>
                  <a:srgbClr val="414042"/>
                </a:solidFill>
                <a:latin typeface="Gotham Narrow Book" pitchFamily="50" charset="0"/>
                <a:cs typeface="Gotham Narrow Light"/>
              </a:rPr>
              <a:t>(ETF) is an </a:t>
            </a:r>
            <a:r>
              <a:rPr sz="900" b="0" spc="-10" dirty="0">
                <a:solidFill>
                  <a:srgbClr val="414042"/>
                </a:solidFill>
                <a:latin typeface="Gotham Narrow Book" pitchFamily="50" charset="0"/>
                <a:cs typeface="Gotham Narrow Light"/>
              </a:rPr>
              <a:t>investment </a:t>
            </a:r>
            <a:r>
              <a:rPr sz="900" b="0" dirty="0">
                <a:solidFill>
                  <a:srgbClr val="414042"/>
                </a:solidFill>
                <a:latin typeface="Gotham Narrow Book" pitchFamily="50" charset="0"/>
                <a:cs typeface="Gotham Narrow Light"/>
              </a:rPr>
              <a:t>fund </a:t>
            </a:r>
            <a:r>
              <a:rPr sz="900" b="0" spc="-5" dirty="0">
                <a:solidFill>
                  <a:srgbClr val="414042"/>
                </a:solidFill>
                <a:latin typeface="Gotham Narrow Book" pitchFamily="50" charset="0"/>
                <a:cs typeface="Gotham Narrow Light"/>
              </a:rPr>
              <a:t>that trades  </a:t>
            </a:r>
            <a:r>
              <a:rPr sz="900" b="0" spc="-10" dirty="0">
                <a:solidFill>
                  <a:srgbClr val="414042"/>
                </a:solidFill>
                <a:latin typeface="Gotham Narrow Book" pitchFamily="50" charset="0"/>
                <a:cs typeface="Gotham Narrow Light"/>
              </a:rPr>
              <a:t>like </a:t>
            </a:r>
            <a:r>
              <a:rPr sz="900" b="0" dirty="0">
                <a:solidFill>
                  <a:srgbClr val="414042"/>
                </a:solidFill>
                <a:latin typeface="Gotham Narrow Book" pitchFamily="50" charset="0"/>
                <a:cs typeface="Gotham Narrow Light"/>
              </a:rPr>
              <a:t>an individual </a:t>
            </a:r>
            <a:r>
              <a:rPr sz="900" b="0" spc="-5" dirty="0">
                <a:solidFill>
                  <a:srgbClr val="414042"/>
                </a:solidFill>
                <a:latin typeface="Gotham Narrow Book" pitchFamily="50" charset="0"/>
                <a:cs typeface="Gotham Narrow Light"/>
              </a:rPr>
              <a:t>equity security </a:t>
            </a:r>
            <a:r>
              <a:rPr sz="900" b="0" dirty="0">
                <a:solidFill>
                  <a:srgbClr val="414042"/>
                </a:solidFill>
                <a:latin typeface="Gotham Narrow Book" pitchFamily="50" charset="0"/>
                <a:cs typeface="Gotham Narrow Light"/>
              </a:rPr>
              <a:t>on a </a:t>
            </a:r>
            <a:r>
              <a:rPr sz="900" b="0" spc="-5" dirty="0">
                <a:solidFill>
                  <a:srgbClr val="414042"/>
                </a:solidFill>
                <a:latin typeface="Gotham Narrow Book" pitchFamily="50" charset="0"/>
                <a:cs typeface="Gotham Narrow Light"/>
              </a:rPr>
              <a:t>stock </a:t>
            </a:r>
            <a:r>
              <a:rPr sz="900" b="0" spc="-10" dirty="0">
                <a:solidFill>
                  <a:srgbClr val="414042"/>
                </a:solidFill>
                <a:latin typeface="Gotham Narrow Book" pitchFamily="50" charset="0"/>
                <a:cs typeface="Gotham Narrow Light"/>
              </a:rPr>
              <a:t>exchange. </a:t>
            </a:r>
            <a:r>
              <a:rPr sz="900" b="0" dirty="0">
                <a:solidFill>
                  <a:srgbClr val="414042"/>
                </a:solidFill>
                <a:latin typeface="Gotham Narrow Book" pitchFamily="50" charset="0"/>
                <a:cs typeface="Gotham Narrow Light"/>
              </a:rPr>
              <a:t>An ETF </a:t>
            </a:r>
            <a:r>
              <a:rPr sz="900" b="0" spc="-10" dirty="0">
                <a:solidFill>
                  <a:srgbClr val="414042"/>
                </a:solidFill>
                <a:latin typeface="Gotham Narrow Book" pitchFamily="50" charset="0"/>
                <a:cs typeface="Gotham Narrow Light"/>
              </a:rPr>
              <a:t>may  </a:t>
            </a:r>
            <a:r>
              <a:rPr sz="900" b="0" dirty="0">
                <a:solidFill>
                  <a:srgbClr val="414042"/>
                </a:solidFill>
                <a:latin typeface="Gotham Narrow Book" pitchFamily="50" charset="0"/>
                <a:cs typeface="Gotham Narrow Light"/>
              </a:rPr>
              <a:t>hold individual </a:t>
            </a:r>
            <a:r>
              <a:rPr sz="900" b="0" spc="-5" dirty="0">
                <a:solidFill>
                  <a:srgbClr val="414042"/>
                </a:solidFill>
                <a:latin typeface="Gotham Narrow Book" pitchFamily="50" charset="0"/>
                <a:cs typeface="Gotham Narrow Light"/>
              </a:rPr>
              <a:t>stocks, </a:t>
            </a:r>
            <a:r>
              <a:rPr sz="900" b="0" dirty="0">
                <a:solidFill>
                  <a:srgbClr val="414042"/>
                </a:solidFill>
                <a:latin typeface="Gotham Narrow Book" pitchFamily="50" charset="0"/>
                <a:cs typeface="Gotham Narrow Light"/>
              </a:rPr>
              <a:t>bonds, </a:t>
            </a:r>
            <a:r>
              <a:rPr sz="900" b="0" spc="-5" dirty="0">
                <a:solidFill>
                  <a:srgbClr val="414042"/>
                </a:solidFill>
                <a:latin typeface="Gotham Narrow Book" pitchFamily="50" charset="0"/>
                <a:cs typeface="Gotham Narrow Light"/>
              </a:rPr>
              <a:t>derivatives </a:t>
            </a:r>
            <a:r>
              <a:rPr sz="900" b="0" dirty="0">
                <a:solidFill>
                  <a:srgbClr val="414042"/>
                </a:solidFill>
                <a:latin typeface="Gotham Narrow Book" pitchFamily="50" charset="0"/>
                <a:cs typeface="Gotham Narrow Light"/>
              </a:rPr>
              <a:t>or other financial </a:t>
            </a:r>
            <a:r>
              <a:rPr sz="900" b="0" spc="-5" dirty="0">
                <a:solidFill>
                  <a:srgbClr val="414042"/>
                </a:solidFill>
                <a:latin typeface="Gotham Narrow Book" pitchFamily="50" charset="0"/>
                <a:cs typeface="Gotham Narrow Light"/>
              </a:rPr>
              <a:t>instruments, </a:t>
            </a:r>
            <a:r>
              <a:rPr sz="900" b="0" dirty="0">
                <a:solidFill>
                  <a:srgbClr val="414042"/>
                </a:solidFill>
                <a:latin typeface="Gotham Narrow Book" pitchFamily="50" charset="0"/>
                <a:cs typeface="Gotham Narrow Light"/>
              </a:rPr>
              <a:t>and usually </a:t>
            </a:r>
            <a:r>
              <a:rPr sz="900" b="0" spc="-10" dirty="0">
                <a:solidFill>
                  <a:srgbClr val="414042"/>
                </a:solidFill>
                <a:latin typeface="Gotham Narrow Book" pitchFamily="50" charset="0"/>
                <a:cs typeface="Gotham Narrow Light"/>
              </a:rPr>
              <a:t>are </a:t>
            </a:r>
            <a:r>
              <a:rPr sz="900" b="0" dirty="0">
                <a:solidFill>
                  <a:srgbClr val="414042"/>
                </a:solidFill>
                <a:latin typeface="Gotham Narrow Book" pitchFamily="50" charset="0"/>
                <a:cs typeface="Gotham Narrow Light"/>
              </a:rPr>
              <a:t>designed </a:t>
            </a:r>
            <a:r>
              <a:rPr sz="900" b="0" spc="-10" dirty="0">
                <a:solidFill>
                  <a:srgbClr val="414042"/>
                </a:solidFill>
                <a:latin typeface="Gotham Narrow Book" pitchFamily="50" charset="0"/>
                <a:cs typeface="Gotham Narrow Light"/>
              </a:rPr>
              <a:t>to </a:t>
            </a:r>
            <a:r>
              <a:rPr sz="900" b="0" dirty="0">
                <a:solidFill>
                  <a:srgbClr val="414042"/>
                </a:solidFill>
                <a:latin typeface="Gotham Narrow Book" pitchFamily="50" charset="0"/>
                <a:cs typeface="Gotham Narrow Light"/>
              </a:rPr>
              <a:t>closely </a:t>
            </a:r>
            <a:r>
              <a:rPr sz="900" b="0" spc="-5" dirty="0">
                <a:solidFill>
                  <a:srgbClr val="414042"/>
                </a:solidFill>
                <a:latin typeface="Gotham Narrow Book" pitchFamily="50" charset="0"/>
                <a:cs typeface="Gotham Narrow Light"/>
              </a:rPr>
              <a:t>replicate </a:t>
            </a:r>
            <a:r>
              <a:rPr sz="900" b="0" dirty="0">
                <a:solidFill>
                  <a:srgbClr val="414042"/>
                </a:solidFill>
                <a:latin typeface="Gotham Narrow Book" pitchFamily="50" charset="0"/>
                <a:cs typeface="Gotham Narrow Light"/>
              </a:rPr>
              <a:t>the </a:t>
            </a:r>
            <a:r>
              <a:rPr sz="900" b="0" spc="-5" dirty="0">
                <a:solidFill>
                  <a:srgbClr val="414042"/>
                </a:solidFill>
                <a:latin typeface="Gotham Narrow Book" pitchFamily="50" charset="0"/>
                <a:cs typeface="Gotham Narrow Light"/>
              </a:rPr>
              <a:t>performance  </a:t>
            </a:r>
            <a:r>
              <a:rPr sz="900" b="0" dirty="0">
                <a:solidFill>
                  <a:srgbClr val="414042"/>
                </a:solidFill>
                <a:latin typeface="Gotham Narrow Book" pitchFamily="50" charset="0"/>
                <a:cs typeface="Gotham Narrow Light"/>
              </a:rPr>
              <a:t>of a </a:t>
            </a:r>
            <a:r>
              <a:rPr sz="900" b="0" spc="-5" dirty="0">
                <a:solidFill>
                  <a:srgbClr val="414042"/>
                </a:solidFill>
                <a:latin typeface="Gotham Narrow Book" pitchFamily="50" charset="0"/>
                <a:cs typeface="Gotham Narrow Light"/>
              </a:rPr>
              <a:t>market index </a:t>
            </a:r>
            <a:r>
              <a:rPr sz="900" b="0" dirty="0">
                <a:solidFill>
                  <a:srgbClr val="414042"/>
                </a:solidFill>
                <a:latin typeface="Gotham Narrow Book" pitchFamily="50" charset="0"/>
                <a:cs typeface="Gotham Narrow Light"/>
              </a:rPr>
              <a:t>such as the </a:t>
            </a:r>
            <a:r>
              <a:rPr sz="900" b="0" spc="-15" dirty="0">
                <a:solidFill>
                  <a:srgbClr val="414042"/>
                </a:solidFill>
                <a:latin typeface="Gotham Narrow Book" pitchFamily="50" charset="0"/>
                <a:cs typeface="Gotham Narrow Light"/>
              </a:rPr>
              <a:t>S&amp;P/TSX </a:t>
            </a:r>
            <a:r>
              <a:rPr sz="900" b="0" spc="-5" dirty="0">
                <a:solidFill>
                  <a:srgbClr val="414042"/>
                </a:solidFill>
                <a:latin typeface="Gotham Narrow Book" pitchFamily="50" charset="0"/>
                <a:cs typeface="Gotham Narrow Light"/>
              </a:rPr>
              <a:t>Composite Index. ETFs </a:t>
            </a:r>
            <a:r>
              <a:rPr sz="900" b="0" spc="-10" dirty="0">
                <a:solidFill>
                  <a:srgbClr val="414042"/>
                </a:solidFill>
                <a:latin typeface="Gotham Narrow Book" pitchFamily="50" charset="0"/>
                <a:cs typeface="Gotham Narrow Light"/>
              </a:rPr>
              <a:t>are  </a:t>
            </a:r>
            <a:r>
              <a:rPr sz="900" b="0" dirty="0">
                <a:solidFill>
                  <a:srgbClr val="414042"/>
                </a:solidFill>
                <a:latin typeface="Gotham Narrow Book" pitchFamily="50" charset="0"/>
                <a:cs typeface="Gotham Narrow Light"/>
              </a:rPr>
              <a:t>similar </a:t>
            </a:r>
            <a:r>
              <a:rPr sz="900" b="0" spc="-10" dirty="0">
                <a:solidFill>
                  <a:srgbClr val="414042"/>
                </a:solidFill>
                <a:latin typeface="Gotham Narrow Book" pitchFamily="50" charset="0"/>
                <a:cs typeface="Gotham Narrow Light"/>
              </a:rPr>
              <a:t>to </a:t>
            </a:r>
            <a:r>
              <a:rPr sz="900" b="0" dirty="0">
                <a:solidFill>
                  <a:srgbClr val="414042"/>
                </a:solidFill>
                <a:latin typeface="Gotham Narrow Book" pitchFamily="50" charset="0"/>
                <a:cs typeface="Gotham Narrow Light"/>
              </a:rPr>
              <a:t>mutual funds in some </a:t>
            </a:r>
            <a:r>
              <a:rPr sz="900" b="0" spc="-15" dirty="0">
                <a:solidFill>
                  <a:srgbClr val="414042"/>
                </a:solidFill>
                <a:latin typeface="Gotham Narrow Book" pitchFamily="50" charset="0"/>
                <a:cs typeface="Gotham Narrow Light"/>
              </a:rPr>
              <a:t>ways, </a:t>
            </a:r>
            <a:r>
              <a:rPr sz="900" b="0" dirty="0">
                <a:solidFill>
                  <a:srgbClr val="414042"/>
                </a:solidFill>
                <a:latin typeface="Gotham Narrow Book" pitchFamily="50" charset="0"/>
                <a:cs typeface="Gotham Narrow Light"/>
              </a:rPr>
              <a:t>but </a:t>
            </a:r>
            <a:r>
              <a:rPr sz="900" b="0" spc="-5" dirty="0">
                <a:solidFill>
                  <a:srgbClr val="414042"/>
                </a:solidFill>
                <a:latin typeface="Gotham Narrow Book" pitchFamily="50" charset="0"/>
                <a:cs typeface="Gotham Narrow Light"/>
              </a:rPr>
              <a:t>generally ETFs </a:t>
            </a:r>
            <a:r>
              <a:rPr sz="900" b="0" spc="-15" dirty="0">
                <a:solidFill>
                  <a:srgbClr val="414042"/>
                </a:solidFill>
                <a:latin typeface="Gotham Narrow Book" pitchFamily="50" charset="0"/>
                <a:cs typeface="Gotham Narrow Light"/>
              </a:rPr>
              <a:t>have </a:t>
            </a:r>
            <a:r>
              <a:rPr sz="900" b="0" dirty="0">
                <a:solidFill>
                  <a:srgbClr val="414042"/>
                </a:solidFill>
                <a:latin typeface="Gotham Narrow Book" pitchFamily="50" charset="0"/>
                <a:cs typeface="Gotham Narrow Light"/>
              </a:rPr>
              <a:t>sub</a:t>
            </a:r>
            <a:r>
              <a:rPr sz="900" b="0" spc="-5" dirty="0">
                <a:solidFill>
                  <a:srgbClr val="414042"/>
                </a:solidFill>
                <a:latin typeface="Gotham Narrow Book" pitchFamily="50" charset="0"/>
                <a:cs typeface="Gotham Narrow Light"/>
              </a:rPr>
              <a:t>stantially </a:t>
            </a:r>
            <a:r>
              <a:rPr sz="900" b="0" spc="-10" dirty="0">
                <a:solidFill>
                  <a:srgbClr val="414042"/>
                </a:solidFill>
                <a:latin typeface="Gotham Narrow Book" pitchFamily="50" charset="0"/>
                <a:cs typeface="Gotham Narrow Light"/>
              </a:rPr>
              <a:t>lower </a:t>
            </a:r>
            <a:r>
              <a:rPr sz="900" b="0" spc="-5" dirty="0">
                <a:solidFill>
                  <a:srgbClr val="414042"/>
                </a:solidFill>
                <a:latin typeface="Gotham Narrow Book" pitchFamily="50" charset="0"/>
                <a:cs typeface="Gotham Narrow Light"/>
              </a:rPr>
              <a:t>fees compared </a:t>
            </a:r>
            <a:r>
              <a:rPr sz="900" b="0" spc="-10" dirty="0">
                <a:solidFill>
                  <a:srgbClr val="414042"/>
                </a:solidFill>
                <a:latin typeface="Gotham Narrow Book" pitchFamily="50" charset="0"/>
                <a:cs typeface="Gotham Narrow Light"/>
              </a:rPr>
              <a:t>to </a:t>
            </a:r>
            <a:r>
              <a:rPr sz="900" b="0" dirty="0">
                <a:solidFill>
                  <a:srgbClr val="414042"/>
                </a:solidFill>
                <a:latin typeface="Gotham Narrow Book" pitchFamily="50" charset="0"/>
                <a:cs typeface="Gotham Narrow Light"/>
              </a:rPr>
              <a:t>mutual funds and </a:t>
            </a:r>
            <a:r>
              <a:rPr sz="900" b="0" spc="-10" dirty="0">
                <a:solidFill>
                  <a:srgbClr val="414042"/>
                </a:solidFill>
                <a:latin typeface="Gotham Narrow Book" pitchFamily="50" charset="0"/>
                <a:cs typeface="Gotham Narrow Light"/>
              </a:rPr>
              <a:t>are </a:t>
            </a:r>
            <a:r>
              <a:rPr sz="900" b="0" dirty="0">
                <a:solidFill>
                  <a:srgbClr val="414042"/>
                </a:solidFill>
                <a:latin typeface="Gotham Narrow Book" pitchFamily="50" charset="0"/>
                <a:cs typeface="Gotham Narrow Light"/>
              </a:rPr>
              <a:t>much </a:t>
            </a:r>
            <a:r>
              <a:rPr sz="900" b="0" spc="-10" dirty="0">
                <a:solidFill>
                  <a:srgbClr val="414042"/>
                </a:solidFill>
                <a:latin typeface="Gotham Narrow Book" pitchFamily="50" charset="0"/>
                <a:cs typeface="Gotham Narrow Light"/>
              </a:rPr>
              <a:t>more  </a:t>
            </a:r>
            <a:r>
              <a:rPr sz="900" b="0" dirty="0">
                <a:solidFill>
                  <a:srgbClr val="414042"/>
                </a:solidFill>
                <a:latin typeface="Gotham Narrow Book" pitchFamily="50" charset="0"/>
                <a:cs typeface="Gotham Narrow Light"/>
              </a:rPr>
              <a:t>liquid. In Canada, the</a:t>
            </a:r>
            <a:r>
              <a:rPr lang="en-CA" sz="900" b="0" dirty="0">
                <a:solidFill>
                  <a:srgbClr val="414042"/>
                </a:solidFill>
                <a:latin typeface="Gotham Narrow Book" pitchFamily="50" charset="0"/>
                <a:cs typeface="Gotham Narrow Light"/>
              </a:rPr>
              <a:t> average annual </a:t>
            </a:r>
            <a:r>
              <a:rPr sz="900" b="0" spc="-10" dirty="0">
                <a:solidFill>
                  <a:srgbClr val="414042"/>
                </a:solidFill>
                <a:latin typeface="Gotham Narrow Book" pitchFamily="50" charset="0"/>
                <a:cs typeface="Gotham Narrow Light"/>
              </a:rPr>
              <a:t>growth </a:t>
            </a:r>
            <a:r>
              <a:rPr sz="900" b="0" spc="-15" dirty="0">
                <a:solidFill>
                  <a:srgbClr val="414042"/>
                </a:solidFill>
                <a:latin typeface="Gotham Narrow Book" pitchFamily="50" charset="0"/>
                <a:cs typeface="Gotham Narrow Light"/>
              </a:rPr>
              <a:t>rate </a:t>
            </a:r>
            <a:r>
              <a:rPr sz="900" b="0" dirty="0">
                <a:solidFill>
                  <a:srgbClr val="414042"/>
                </a:solidFill>
                <a:latin typeface="Gotham Narrow Book" pitchFamily="50" charset="0"/>
                <a:cs typeface="Gotham Narrow Light"/>
              </a:rPr>
              <a:t>of ETF </a:t>
            </a:r>
            <a:r>
              <a:rPr sz="900" b="0" spc="-5" dirty="0">
                <a:solidFill>
                  <a:srgbClr val="414042"/>
                </a:solidFill>
                <a:latin typeface="Gotham Narrow Book" pitchFamily="50" charset="0"/>
                <a:cs typeface="Gotham Narrow Light"/>
              </a:rPr>
              <a:t>assets </a:t>
            </a:r>
            <a:r>
              <a:rPr lang="en-CA" sz="900" b="0" spc="-5" dirty="0">
                <a:solidFill>
                  <a:srgbClr val="414042"/>
                </a:solidFill>
                <a:latin typeface="Gotham Narrow Book" pitchFamily="50" charset="0"/>
                <a:cs typeface="Gotham Narrow Light"/>
              </a:rPr>
              <a:t>since 2000 </a:t>
            </a:r>
            <a:r>
              <a:rPr sz="900" b="0" spc="-10" dirty="0">
                <a:solidFill>
                  <a:srgbClr val="414042"/>
                </a:solidFill>
                <a:latin typeface="Gotham Narrow Book" pitchFamily="50" charset="0"/>
                <a:cs typeface="Gotham Narrow Light"/>
              </a:rPr>
              <a:t>exceed</a:t>
            </a:r>
            <a:r>
              <a:rPr lang="en-CA" sz="900" b="0" spc="-10" dirty="0">
                <a:solidFill>
                  <a:srgbClr val="414042"/>
                </a:solidFill>
                <a:latin typeface="Gotham Narrow Book" pitchFamily="50" charset="0"/>
                <a:cs typeface="Gotham Narrow Light"/>
              </a:rPr>
              <a:t>s </a:t>
            </a:r>
            <a:r>
              <a:rPr sz="900" b="0" dirty="0">
                <a:solidFill>
                  <a:srgbClr val="414042"/>
                </a:solidFill>
                <a:latin typeface="Gotham Narrow Book" pitchFamily="50" charset="0"/>
                <a:cs typeface="Gotham Narrow Light"/>
              </a:rPr>
              <a:t>2</a:t>
            </a:r>
            <a:r>
              <a:rPr lang="en-US" sz="900" b="0" dirty="0">
                <a:solidFill>
                  <a:srgbClr val="414042"/>
                </a:solidFill>
                <a:latin typeface="Gotham Narrow Book" pitchFamily="50" charset="0"/>
                <a:cs typeface="Gotham Narrow Light"/>
              </a:rPr>
              <a:t>0</a:t>
            </a:r>
            <a:r>
              <a:rPr sz="900" b="0" dirty="0">
                <a:solidFill>
                  <a:srgbClr val="414042"/>
                </a:solidFill>
                <a:latin typeface="Gotham Narrow Book" pitchFamily="50" charset="0"/>
                <a:cs typeface="Gotham Narrow Light"/>
              </a:rPr>
              <a:t>%</a:t>
            </a:r>
            <a:r>
              <a:rPr lang="en-US" sz="900" b="0" dirty="0">
                <a:solidFill>
                  <a:srgbClr val="414042"/>
                </a:solidFill>
                <a:latin typeface="Gotham Narrow Book" pitchFamily="50" charset="0"/>
                <a:cs typeface="Gotham Narrow Light"/>
              </a:rPr>
              <a:t>*</a:t>
            </a:r>
            <a:r>
              <a:rPr sz="900" b="0" spc="-5" dirty="0">
                <a:solidFill>
                  <a:srgbClr val="414042"/>
                </a:solidFill>
                <a:latin typeface="Gotham Narrow Book" pitchFamily="50" charset="0"/>
                <a:cs typeface="Gotham Narrow Light"/>
              </a:rPr>
              <a:t>, validating </a:t>
            </a:r>
            <a:r>
              <a:rPr sz="900" b="0" dirty="0">
                <a:solidFill>
                  <a:srgbClr val="414042"/>
                </a:solidFill>
                <a:latin typeface="Gotham Narrow Book" pitchFamily="50" charset="0"/>
                <a:cs typeface="Gotham Narrow Light"/>
              </a:rPr>
              <a:t>the </a:t>
            </a:r>
            <a:r>
              <a:rPr sz="900" b="0" spc="-10" dirty="0">
                <a:solidFill>
                  <a:srgbClr val="414042"/>
                </a:solidFill>
                <a:latin typeface="Gotham Narrow Book" pitchFamily="50" charset="0"/>
                <a:cs typeface="Gotham Narrow Light"/>
              </a:rPr>
              <a:t>movement </a:t>
            </a:r>
            <a:r>
              <a:rPr sz="900" b="0" dirty="0">
                <a:solidFill>
                  <a:srgbClr val="414042"/>
                </a:solidFill>
                <a:latin typeface="Gotham Narrow Book" pitchFamily="50" charset="0"/>
                <a:cs typeface="Gotham Narrow Light"/>
              </a:rPr>
              <a:t>of </a:t>
            </a:r>
            <a:r>
              <a:rPr sz="900" b="0" spc="-10" dirty="0">
                <a:solidFill>
                  <a:srgbClr val="414042"/>
                </a:solidFill>
                <a:latin typeface="Gotham Narrow Book" pitchFamily="50" charset="0"/>
                <a:cs typeface="Gotham Narrow Light"/>
              </a:rPr>
              <a:t>investors to </a:t>
            </a:r>
            <a:r>
              <a:rPr sz="900" b="0" dirty="0">
                <a:solidFill>
                  <a:srgbClr val="414042"/>
                </a:solidFill>
                <a:latin typeface="Gotham Narrow Book" pitchFamily="50" charset="0"/>
                <a:cs typeface="Gotham Narrow Light"/>
              </a:rPr>
              <a:t>these  </a:t>
            </a:r>
            <a:r>
              <a:rPr sz="900" b="0" spc="-10" dirty="0">
                <a:solidFill>
                  <a:srgbClr val="414042"/>
                </a:solidFill>
                <a:latin typeface="Gotham Narrow Book" pitchFamily="50" charset="0"/>
                <a:cs typeface="Gotham Narrow Light"/>
              </a:rPr>
              <a:t>low-cost investment</a:t>
            </a:r>
            <a:r>
              <a:rPr sz="900" b="0" spc="0" dirty="0">
                <a:solidFill>
                  <a:srgbClr val="414042"/>
                </a:solidFill>
                <a:latin typeface="Gotham Narrow Book" pitchFamily="50" charset="0"/>
                <a:cs typeface="Gotham Narrow Light"/>
              </a:rPr>
              <a:t> </a:t>
            </a:r>
            <a:r>
              <a:rPr sz="900" b="0" dirty="0">
                <a:solidFill>
                  <a:srgbClr val="414042"/>
                </a:solidFill>
                <a:latin typeface="Gotham Narrow Book" pitchFamily="50" charset="0"/>
                <a:cs typeface="Gotham Narrow Light"/>
              </a:rPr>
              <a:t>options.</a:t>
            </a:r>
            <a:endParaRPr sz="900" dirty="0">
              <a:latin typeface="Gotham Narrow Book" pitchFamily="50" charset="0"/>
              <a:cs typeface="Gotham Narrow Light"/>
            </a:endParaRPr>
          </a:p>
        </p:txBody>
      </p:sp>
      <p:sp>
        <p:nvSpPr>
          <p:cNvPr id="6" name="object 6"/>
          <p:cNvSpPr/>
          <p:nvPr/>
        </p:nvSpPr>
        <p:spPr>
          <a:xfrm>
            <a:off x="0" y="7200900"/>
            <a:ext cx="7772400" cy="2857500"/>
          </a:xfrm>
          <a:custGeom>
            <a:avLst/>
            <a:gdLst/>
            <a:ahLst/>
            <a:cxnLst/>
            <a:rect l="l" t="t" r="r" b="b"/>
            <a:pathLst>
              <a:path w="7772400" h="2857500">
                <a:moveTo>
                  <a:pt x="0" y="2857500"/>
                </a:moveTo>
                <a:lnTo>
                  <a:pt x="7772400" y="2857500"/>
                </a:lnTo>
                <a:lnTo>
                  <a:pt x="7772400" y="0"/>
                </a:lnTo>
                <a:lnTo>
                  <a:pt x="0" y="0"/>
                </a:lnTo>
                <a:lnTo>
                  <a:pt x="0" y="2857500"/>
                </a:lnTo>
                <a:close/>
              </a:path>
            </a:pathLst>
          </a:custGeom>
          <a:solidFill>
            <a:srgbClr val="171044"/>
          </a:solidFill>
        </p:spPr>
        <p:txBody>
          <a:bodyPr wrap="square" lIns="0" tIns="0" rIns="0" bIns="0" rtlCol="0"/>
          <a:lstStyle/>
          <a:p>
            <a:endParaRPr/>
          </a:p>
        </p:txBody>
      </p:sp>
      <p:sp>
        <p:nvSpPr>
          <p:cNvPr id="7" name="object 7"/>
          <p:cNvSpPr txBox="1"/>
          <p:nvPr/>
        </p:nvSpPr>
        <p:spPr>
          <a:xfrm>
            <a:off x="2953254" y="8466455"/>
            <a:ext cx="1451327" cy="182101"/>
          </a:xfrm>
          <a:prstGeom prst="rect">
            <a:avLst/>
          </a:prstGeom>
        </p:spPr>
        <p:txBody>
          <a:bodyPr vert="horz" wrap="square" lIns="0" tIns="12700" rIns="0" bIns="0" rtlCol="0">
            <a:spAutoFit/>
          </a:bodyPr>
          <a:lstStyle/>
          <a:p>
            <a:pPr marL="12700">
              <a:lnSpc>
                <a:spcPct val="100000"/>
              </a:lnSpc>
              <a:spcBef>
                <a:spcPts val="100"/>
              </a:spcBef>
              <a:tabLst>
                <a:tab pos="232410" algn="l"/>
              </a:tabLst>
            </a:pPr>
            <a:r>
              <a:rPr sz="1100" b="0" dirty="0">
                <a:solidFill>
                  <a:srgbClr val="77C043"/>
                </a:solidFill>
                <a:latin typeface="Gotham Narrow Book"/>
                <a:cs typeface="Gotham Narrow Book"/>
              </a:rPr>
              <a:t>|	</a:t>
            </a:r>
            <a:r>
              <a:rPr sz="1100" b="0" dirty="0">
                <a:solidFill>
                  <a:srgbClr val="FFFFFF"/>
                </a:solidFill>
                <a:latin typeface="Gotham Narrow Book"/>
                <a:cs typeface="Gotham Narrow Book"/>
              </a:rPr>
              <a:t>1 866 </a:t>
            </a:r>
            <a:r>
              <a:rPr sz="1100" b="0" spc="-10" dirty="0">
                <a:solidFill>
                  <a:srgbClr val="FFFFFF"/>
                </a:solidFill>
                <a:latin typeface="Gotham Narrow Book"/>
                <a:cs typeface="Gotham Narrow Book"/>
              </a:rPr>
              <a:t>407</a:t>
            </a:r>
            <a:r>
              <a:rPr sz="1100" b="0" spc="-90" dirty="0">
                <a:solidFill>
                  <a:srgbClr val="FFFFFF"/>
                </a:solidFill>
                <a:latin typeface="Gotham Narrow Book"/>
                <a:cs typeface="Gotham Narrow Book"/>
              </a:rPr>
              <a:t> </a:t>
            </a:r>
            <a:r>
              <a:rPr sz="1100" b="0" spc="-5" dirty="0">
                <a:solidFill>
                  <a:srgbClr val="FFFFFF"/>
                </a:solidFill>
                <a:latin typeface="Gotham Narrow Book"/>
                <a:cs typeface="Gotham Narrow Book"/>
              </a:rPr>
              <a:t>JUST</a:t>
            </a:r>
            <a:endParaRPr sz="1100" dirty="0">
              <a:latin typeface="Gotham Narrow Book"/>
              <a:cs typeface="Gotham Narrow Book"/>
            </a:endParaRPr>
          </a:p>
        </p:txBody>
      </p:sp>
      <p:sp>
        <p:nvSpPr>
          <p:cNvPr id="8" name="object 8"/>
          <p:cNvSpPr txBox="1"/>
          <p:nvPr/>
        </p:nvSpPr>
        <p:spPr>
          <a:xfrm>
            <a:off x="4883005" y="8442961"/>
            <a:ext cx="2279795" cy="182101"/>
          </a:xfrm>
          <a:prstGeom prst="rect">
            <a:avLst/>
          </a:prstGeom>
        </p:spPr>
        <p:txBody>
          <a:bodyPr vert="horz" wrap="square" lIns="0" tIns="12700" rIns="0" bIns="0" rtlCol="0">
            <a:spAutoFit/>
          </a:bodyPr>
          <a:lstStyle/>
          <a:p>
            <a:pPr marL="12700">
              <a:lnSpc>
                <a:spcPct val="100000"/>
              </a:lnSpc>
              <a:spcBef>
                <a:spcPts val="100"/>
              </a:spcBef>
              <a:tabLst>
                <a:tab pos="232410" algn="l"/>
              </a:tabLst>
            </a:pPr>
            <a:r>
              <a:rPr sz="1100" b="0" dirty="0">
                <a:solidFill>
                  <a:srgbClr val="77C043"/>
                </a:solidFill>
                <a:latin typeface="Gotham Narrow Book"/>
                <a:cs typeface="Gotham Narrow Book"/>
              </a:rPr>
              <a:t>|	</a:t>
            </a:r>
            <a:r>
              <a:rPr sz="1100" b="0" spc="-5" dirty="0">
                <a:solidFill>
                  <a:srgbClr val="FFFFFF"/>
                </a:solidFill>
                <a:latin typeface="Gotham Narrow Book"/>
                <a:cs typeface="Gotham Narrow Book"/>
                <a:hlinkClick r:id="rId2"/>
              </a:rPr>
              <a:t>support@justwealth.com</a:t>
            </a:r>
            <a:endParaRPr sz="1100" dirty="0">
              <a:latin typeface="Gotham Narrow Book"/>
              <a:cs typeface="Gotham Narrow Book"/>
            </a:endParaRPr>
          </a:p>
        </p:txBody>
      </p:sp>
      <p:sp>
        <p:nvSpPr>
          <p:cNvPr id="9" name="object 9"/>
          <p:cNvSpPr txBox="1"/>
          <p:nvPr/>
        </p:nvSpPr>
        <p:spPr>
          <a:xfrm>
            <a:off x="444500" y="7972953"/>
            <a:ext cx="2955925" cy="1169103"/>
          </a:xfrm>
          <a:prstGeom prst="rect">
            <a:avLst/>
          </a:prstGeom>
        </p:spPr>
        <p:txBody>
          <a:bodyPr vert="horz" wrap="square" lIns="0" tIns="12700" rIns="0" bIns="0" rtlCol="0">
            <a:spAutoFit/>
          </a:bodyPr>
          <a:lstStyle/>
          <a:p>
            <a:pPr marL="12700">
              <a:lnSpc>
                <a:spcPct val="100000"/>
              </a:lnSpc>
              <a:spcBef>
                <a:spcPts val="100"/>
              </a:spcBef>
            </a:pPr>
            <a:r>
              <a:rPr sz="1800" b="0" spc="-5" dirty="0">
                <a:solidFill>
                  <a:srgbClr val="77C043"/>
                </a:solidFill>
                <a:latin typeface="Sentinel Medium"/>
                <a:cs typeface="Sentinel Medium"/>
              </a:rPr>
              <a:t>Contact </a:t>
            </a:r>
            <a:r>
              <a:rPr sz="1800" b="0" spc="-20" dirty="0">
                <a:solidFill>
                  <a:srgbClr val="77C043"/>
                </a:solidFill>
                <a:latin typeface="Sentinel Medium"/>
                <a:cs typeface="Sentinel Medium"/>
              </a:rPr>
              <a:t>Us</a:t>
            </a:r>
            <a:endParaRPr sz="1800" dirty="0">
              <a:latin typeface="Sentinel Medium"/>
              <a:cs typeface="Sentinel Medium"/>
            </a:endParaRPr>
          </a:p>
          <a:p>
            <a:pPr marL="12700" marR="5080">
              <a:lnSpc>
                <a:spcPct val="158300"/>
              </a:lnSpc>
              <a:spcBef>
                <a:spcPts val="310"/>
              </a:spcBef>
            </a:pPr>
            <a:r>
              <a:rPr sz="1100" b="0" dirty="0">
                <a:solidFill>
                  <a:srgbClr val="FFFFFF"/>
                </a:solidFill>
                <a:latin typeface="Gotham Narrow Book"/>
                <a:cs typeface="Gotham Narrow Book"/>
              </a:rPr>
              <a:t>1 </a:t>
            </a:r>
            <a:r>
              <a:rPr sz="1100" b="0" spc="-20" dirty="0">
                <a:solidFill>
                  <a:srgbClr val="FFFFFF"/>
                </a:solidFill>
                <a:latin typeface="Gotham Narrow Book"/>
                <a:cs typeface="Gotham Narrow Book"/>
              </a:rPr>
              <a:t>Yonge </a:t>
            </a:r>
            <a:r>
              <a:rPr sz="1100" b="0" spc="-5" dirty="0">
                <a:solidFill>
                  <a:srgbClr val="FFFFFF"/>
                </a:solidFill>
                <a:latin typeface="Gotham Narrow Book"/>
                <a:cs typeface="Gotham Narrow Book"/>
              </a:rPr>
              <a:t>St., Suite 1801</a:t>
            </a:r>
            <a:endParaRPr lang="en-US" sz="1100" b="0" spc="-5" dirty="0">
              <a:solidFill>
                <a:srgbClr val="FFFFFF"/>
              </a:solidFill>
              <a:latin typeface="Gotham Narrow Book"/>
              <a:cs typeface="Gotham Narrow Book"/>
            </a:endParaRPr>
          </a:p>
          <a:p>
            <a:pPr marL="12700" marR="5080">
              <a:lnSpc>
                <a:spcPct val="158300"/>
              </a:lnSpc>
              <a:spcBef>
                <a:spcPts val="310"/>
              </a:spcBef>
            </a:pPr>
            <a:r>
              <a:rPr sz="1100" b="0" spc="-25" dirty="0">
                <a:solidFill>
                  <a:srgbClr val="FFFFFF"/>
                </a:solidFill>
                <a:latin typeface="Gotham Narrow Book"/>
                <a:cs typeface="Gotham Narrow Book"/>
              </a:rPr>
              <a:t>Toronto, </a:t>
            </a:r>
            <a:r>
              <a:rPr sz="1100" b="0" spc="-5" dirty="0">
                <a:solidFill>
                  <a:srgbClr val="FFFFFF"/>
                </a:solidFill>
                <a:latin typeface="Gotham Narrow Book"/>
                <a:cs typeface="Gotham Narrow Book"/>
              </a:rPr>
              <a:t>O</a:t>
            </a:r>
            <a:r>
              <a:rPr lang="en-US" sz="1100" b="0" spc="-5" dirty="0">
                <a:solidFill>
                  <a:srgbClr val="FFFFFF"/>
                </a:solidFill>
                <a:latin typeface="Gotham Narrow Book"/>
                <a:cs typeface="Gotham Narrow Book"/>
              </a:rPr>
              <a:t>N</a:t>
            </a:r>
            <a:r>
              <a:rPr sz="1100" b="0" spc="-5" dirty="0">
                <a:solidFill>
                  <a:srgbClr val="FFFFFF"/>
                </a:solidFill>
                <a:latin typeface="Gotham Narrow Book"/>
                <a:cs typeface="Gotham Narrow Book"/>
              </a:rPr>
              <a:t> </a:t>
            </a:r>
            <a:r>
              <a:rPr lang="en-US" sz="1100" b="0" spc="-5" dirty="0">
                <a:solidFill>
                  <a:srgbClr val="FFFFFF"/>
                </a:solidFill>
                <a:latin typeface="Gotham Narrow Book"/>
                <a:cs typeface="Gotham Narrow Book"/>
              </a:rPr>
              <a:t> </a:t>
            </a:r>
            <a:r>
              <a:rPr sz="1100" b="0" dirty="0">
                <a:solidFill>
                  <a:srgbClr val="FFFFFF"/>
                </a:solidFill>
                <a:latin typeface="Gotham Narrow Book"/>
                <a:cs typeface="Gotham Narrow Book"/>
              </a:rPr>
              <a:t>M5E 1W7 </a:t>
            </a:r>
            <a:r>
              <a:rPr sz="1100" b="0" dirty="0">
                <a:solidFill>
                  <a:srgbClr val="77C043"/>
                </a:solidFill>
                <a:latin typeface="Gotham Narrow Book"/>
                <a:cs typeface="Gotham Narrow Book"/>
              </a:rPr>
              <a:t> </a:t>
            </a:r>
            <a:r>
              <a:rPr sz="1100" b="0" spc="5" dirty="0">
                <a:solidFill>
                  <a:srgbClr val="77C043"/>
                </a:solidFill>
                <a:latin typeface="Gotham Narrow Book"/>
                <a:cs typeface="Gotham Narrow Book"/>
              </a:rPr>
              <a:t>justwealth.com</a:t>
            </a:r>
            <a:endParaRPr sz="1100" dirty="0">
              <a:latin typeface="Gotham Narrow Book"/>
              <a:cs typeface="Gotham Narrow Book"/>
            </a:endParaRPr>
          </a:p>
        </p:txBody>
      </p:sp>
      <p:sp>
        <p:nvSpPr>
          <p:cNvPr id="10" name="object 10"/>
          <p:cNvSpPr/>
          <p:nvPr/>
        </p:nvSpPr>
        <p:spPr>
          <a:xfrm>
            <a:off x="691638" y="7516625"/>
            <a:ext cx="360045" cy="319405"/>
          </a:xfrm>
          <a:custGeom>
            <a:avLst/>
            <a:gdLst/>
            <a:ahLst/>
            <a:cxnLst/>
            <a:rect l="l" t="t" r="r" b="b"/>
            <a:pathLst>
              <a:path w="360044" h="319404">
                <a:moveTo>
                  <a:pt x="47637" y="152692"/>
                </a:moveTo>
                <a:lnTo>
                  <a:pt x="0" y="209461"/>
                </a:lnTo>
                <a:lnTo>
                  <a:pt x="92049" y="319150"/>
                </a:lnTo>
                <a:lnTo>
                  <a:pt x="92329" y="319277"/>
                </a:lnTo>
                <a:lnTo>
                  <a:pt x="92925" y="319277"/>
                </a:lnTo>
                <a:lnTo>
                  <a:pt x="93218" y="319150"/>
                </a:lnTo>
                <a:lnTo>
                  <a:pt x="187912" y="206298"/>
                </a:lnTo>
                <a:lnTo>
                  <a:pt x="92633" y="206298"/>
                </a:lnTo>
                <a:lnTo>
                  <a:pt x="47637" y="152692"/>
                </a:lnTo>
                <a:close/>
              </a:path>
              <a:path w="360044" h="319404">
                <a:moveTo>
                  <a:pt x="359232" y="0"/>
                </a:moveTo>
                <a:lnTo>
                  <a:pt x="265912" y="0"/>
                </a:lnTo>
                <a:lnTo>
                  <a:pt x="265620" y="126"/>
                </a:lnTo>
                <a:lnTo>
                  <a:pt x="92633" y="206298"/>
                </a:lnTo>
                <a:lnTo>
                  <a:pt x="187912" y="206298"/>
                </a:lnTo>
                <a:lnTo>
                  <a:pt x="359867" y="1371"/>
                </a:lnTo>
                <a:lnTo>
                  <a:pt x="359918" y="939"/>
                </a:lnTo>
                <a:lnTo>
                  <a:pt x="359587" y="228"/>
                </a:lnTo>
                <a:lnTo>
                  <a:pt x="359232" y="0"/>
                </a:lnTo>
                <a:close/>
              </a:path>
            </a:pathLst>
          </a:custGeom>
          <a:solidFill>
            <a:srgbClr val="76BF43"/>
          </a:solidFill>
        </p:spPr>
        <p:txBody>
          <a:bodyPr wrap="square" lIns="0" tIns="0" rIns="0" bIns="0" rtlCol="0"/>
          <a:lstStyle/>
          <a:p>
            <a:endParaRPr/>
          </a:p>
        </p:txBody>
      </p:sp>
      <p:sp>
        <p:nvSpPr>
          <p:cNvPr id="11" name="object 11"/>
          <p:cNvSpPr/>
          <p:nvPr/>
        </p:nvSpPr>
        <p:spPr>
          <a:xfrm>
            <a:off x="457200" y="7516625"/>
            <a:ext cx="409575" cy="319405"/>
          </a:xfrm>
          <a:custGeom>
            <a:avLst/>
            <a:gdLst/>
            <a:ahLst/>
            <a:cxnLst/>
            <a:rect l="l" t="t" r="r" b="b"/>
            <a:pathLst>
              <a:path w="409575" h="319404">
                <a:moveTo>
                  <a:pt x="94018" y="149529"/>
                </a:moveTo>
                <a:lnTo>
                  <a:pt x="698" y="149529"/>
                </a:lnTo>
                <a:lnTo>
                  <a:pt x="330" y="149771"/>
                </a:lnTo>
                <a:lnTo>
                  <a:pt x="0" y="150482"/>
                </a:lnTo>
                <a:lnTo>
                  <a:pt x="50" y="150901"/>
                </a:lnTo>
                <a:lnTo>
                  <a:pt x="317" y="151193"/>
                </a:lnTo>
                <a:lnTo>
                  <a:pt x="141236" y="319150"/>
                </a:lnTo>
                <a:lnTo>
                  <a:pt x="141516" y="319277"/>
                </a:lnTo>
                <a:lnTo>
                  <a:pt x="142113" y="319277"/>
                </a:lnTo>
                <a:lnTo>
                  <a:pt x="142405" y="319150"/>
                </a:lnTo>
                <a:lnTo>
                  <a:pt x="237099" y="206298"/>
                </a:lnTo>
                <a:lnTo>
                  <a:pt x="141820" y="206298"/>
                </a:lnTo>
                <a:lnTo>
                  <a:pt x="94297" y="149669"/>
                </a:lnTo>
                <a:lnTo>
                  <a:pt x="94018" y="149529"/>
                </a:lnTo>
                <a:close/>
              </a:path>
              <a:path w="409575" h="319404">
                <a:moveTo>
                  <a:pt x="408419" y="0"/>
                </a:moveTo>
                <a:lnTo>
                  <a:pt x="315099" y="0"/>
                </a:lnTo>
                <a:lnTo>
                  <a:pt x="314807" y="126"/>
                </a:lnTo>
                <a:lnTo>
                  <a:pt x="141820" y="206298"/>
                </a:lnTo>
                <a:lnTo>
                  <a:pt x="237099" y="206298"/>
                </a:lnTo>
                <a:lnTo>
                  <a:pt x="409054" y="1371"/>
                </a:lnTo>
                <a:lnTo>
                  <a:pt x="409105" y="939"/>
                </a:lnTo>
                <a:lnTo>
                  <a:pt x="408774" y="228"/>
                </a:lnTo>
                <a:lnTo>
                  <a:pt x="408419" y="0"/>
                </a:lnTo>
                <a:close/>
              </a:path>
            </a:pathLst>
          </a:custGeom>
          <a:solidFill>
            <a:srgbClr val="FFFFFF"/>
          </a:solidFill>
        </p:spPr>
        <p:txBody>
          <a:bodyPr wrap="square" lIns="0" tIns="0" rIns="0" bIns="0" rtlCol="0"/>
          <a:lstStyle/>
          <a:p>
            <a:endParaRPr/>
          </a:p>
        </p:txBody>
      </p:sp>
      <p:sp>
        <p:nvSpPr>
          <p:cNvPr id="12" name="object 12"/>
          <p:cNvSpPr txBox="1"/>
          <p:nvPr/>
        </p:nvSpPr>
        <p:spPr>
          <a:xfrm>
            <a:off x="444500" y="9194831"/>
            <a:ext cx="6804025" cy="492759"/>
          </a:xfrm>
          <a:prstGeom prst="rect">
            <a:avLst/>
          </a:prstGeom>
        </p:spPr>
        <p:txBody>
          <a:bodyPr vert="horz" wrap="square" lIns="0" tIns="12700" rIns="0" bIns="0" rtlCol="0">
            <a:spAutoFit/>
          </a:bodyPr>
          <a:lstStyle/>
          <a:p>
            <a:pPr marL="12700" marR="144780">
              <a:lnSpc>
                <a:spcPct val="117900"/>
              </a:lnSpc>
              <a:spcBef>
                <a:spcPts val="100"/>
              </a:spcBef>
            </a:pPr>
            <a:r>
              <a:rPr sz="650" b="0" spc="-5" dirty="0">
                <a:solidFill>
                  <a:srgbClr val="FFFFFF"/>
                </a:solidFill>
                <a:latin typeface="Gotham Narrow Book"/>
                <a:cs typeface="Gotham Narrow Book"/>
              </a:rPr>
              <a:t>Justwealth </a:t>
            </a:r>
            <a:r>
              <a:rPr sz="650" b="0" dirty="0">
                <a:solidFill>
                  <a:srgbClr val="FFFFFF"/>
                </a:solidFill>
                <a:latin typeface="Gotham Narrow Book"/>
                <a:cs typeface="Gotham Narrow Book"/>
              </a:rPr>
              <a:t>Financial Inc. </a:t>
            </a:r>
            <a:r>
              <a:rPr sz="650" b="0" spc="-10" dirty="0">
                <a:solidFill>
                  <a:srgbClr val="FFFFFF"/>
                </a:solidFill>
                <a:latin typeface="Gotham Narrow Book"/>
                <a:cs typeface="Gotham Narrow Book"/>
              </a:rPr>
              <a:t>(“Justwealth”) </a:t>
            </a:r>
            <a:r>
              <a:rPr sz="650" b="0" dirty="0">
                <a:solidFill>
                  <a:srgbClr val="FFFFFF"/>
                </a:solidFill>
                <a:latin typeface="Gotham Narrow Book"/>
                <a:cs typeface="Gotham Narrow Book"/>
              </a:rPr>
              <a:t>has </a:t>
            </a:r>
            <a:r>
              <a:rPr sz="650" b="0" spc="-5" dirty="0">
                <a:solidFill>
                  <a:srgbClr val="FFFFFF"/>
                </a:solidFill>
                <a:latin typeface="Gotham Narrow Book"/>
                <a:cs typeface="Gotham Narrow Book"/>
              </a:rPr>
              <a:t>prepared </a:t>
            </a:r>
            <a:r>
              <a:rPr sz="650" b="0" dirty="0">
                <a:solidFill>
                  <a:srgbClr val="FFFFFF"/>
                </a:solidFill>
                <a:latin typeface="Gotham Narrow Book"/>
                <a:cs typeface="Gotham Narrow Book"/>
              </a:rPr>
              <a:t>this </a:t>
            </a:r>
            <a:r>
              <a:rPr sz="650" b="0" spc="-5" dirty="0">
                <a:solidFill>
                  <a:srgbClr val="FFFFFF"/>
                </a:solidFill>
                <a:latin typeface="Gotham Narrow Book"/>
                <a:cs typeface="Gotham Narrow Book"/>
              </a:rPr>
              <a:t>document </a:t>
            </a:r>
            <a:r>
              <a:rPr sz="650" b="0" dirty="0">
                <a:solidFill>
                  <a:srgbClr val="FFFFFF"/>
                </a:solidFill>
                <a:latin typeface="Gotham Narrow Book"/>
                <a:cs typeface="Gotham Narrow Book"/>
              </a:rPr>
              <a:t>as a </a:t>
            </a:r>
            <a:r>
              <a:rPr sz="650" b="0" spc="-5" dirty="0">
                <a:solidFill>
                  <a:srgbClr val="FFFFFF"/>
                </a:solidFill>
                <a:latin typeface="Gotham Narrow Book"/>
                <a:cs typeface="Gotham Narrow Book"/>
              </a:rPr>
              <a:t>source </a:t>
            </a:r>
            <a:r>
              <a:rPr sz="650" b="0" dirty="0">
                <a:solidFill>
                  <a:srgbClr val="FFFFFF"/>
                </a:solidFill>
                <a:latin typeface="Gotham Narrow Book"/>
                <a:cs typeface="Gotham Narrow Book"/>
              </a:rPr>
              <a:t>of </a:t>
            </a:r>
            <a:r>
              <a:rPr sz="650" b="0" spc="-5" dirty="0">
                <a:solidFill>
                  <a:srgbClr val="FFFFFF"/>
                </a:solidFill>
                <a:latin typeface="Gotham Narrow Book"/>
                <a:cs typeface="Gotham Narrow Book"/>
              </a:rPr>
              <a:t>general information </a:t>
            </a:r>
            <a:r>
              <a:rPr sz="650" b="0" dirty="0">
                <a:solidFill>
                  <a:srgbClr val="FFFFFF"/>
                </a:solidFill>
                <a:latin typeface="Gotham Narrow Book"/>
                <a:cs typeface="Gotham Narrow Book"/>
              </a:rPr>
              <a:t>only and it is not </a:t>
            </a:r>
            <a:r>
              <a:rPr sz="650" b="0" spc="-5" dirty="0">
                <a:solidFill>
                  <a:srgbClr val="FFFFFF"/>
                </a:solidFill>
                <a:latin typeface="Gotham Narrow Book"/>
                <a:cs typeface="Gotham Narrow Book"/>
              </a:rPr>
              <a:t>intended to constitute </a:t>
            </a:r>
            <a:r>
              <a:rPr sz="650" b="0" dirty="0">
                <a:solidFill>
                  <a:srgbClr val="FFFFFF"/>
                </a:solidFill>
                <a:latin typeface="Gotham Narrow Book"/>
                <a:cs typeface="Gotham Narrow Book"/>
              </a:rPr>
              <a:t>financial, </a:t>
            </a:r>
            <a:r>
              <a:rPr sz="650" b="0" spc="-5" dirty="0">
                <a:solidFill>
                  <a:srgbClr val="FFFFFF"/>
                </a:solidFill>
                <a:latin typeface="Gotham Narrow Book"/>
                <a:cs typeface="Gotham Narrow Book"/>
              </a:rPr>
              <a:t>investment, accounting, </a:t>
            </a:r>
            <a:r>
              <a:rPr sz="650" b="0" dirty="0">
                <a:solidFill>
                  <a:srgbClr val="FFFFFF"/>
                </a:solidFill>
                <a:latin typeface="Gotham Narrow Book"/>
                <a:cs typeface="Gotham Narrow Book"/>
              </a:rPr>
              <a:t>legal or  tax</a:t>
            </a:r>
            <a:r>
              <a:rPr sz="650" b="0" spc="0" dirty="0">
                <a:solidFill>
                  <a:srgbClr val="FFFFFF"/>
                </a:solidFill>
                <a:latin typeface="Gotham Narrow Book"/>
                <a:cs typeface="Gotham Narrow Book"/>
              </a:rPr>
              <a:t> </a:t>
            </a:r>
            <a:r>
              <a:rPr sz="650" b="0" spc="-5" dirty="0">
                <a:solidFill>
                  <a:srgbClr val="FFFFFF"/>
                </a:solidFill>
                <a:latin typeface="Gotham Narrow Book"/>
                <a:cs typeface="Gotham Narrow Book"/>
              </a:rPr>
              <a:t>advice</a:t>
            </a:r>
            <a:r>
              <a:rPr sz="650" b="0" spc="0" dirty="0">
                <a:solidFill>
                  <a:srgbClr val="FFFFFF"/>
                </a:solidFill>
                <a:latin typeface="Gotham Narrow Book"/>
                <a:cs typeface="Gotham Narrow Book"/>
              </a:rPr>
              <a:t> </a:t>
            </a:r>
            <a:r>
              <a:rPr sz="650" b="0" dirty="0">
                <a:solidFill>
                  <a:srgbClr val="FFFFFF"/>
                </a:solidFill>
                <a:latin typeface="Gotham Narrow Book"/>
                <a:cs typeface="Gotham Narrow Book"/>
              </a:rPr>
              <a:t>and</a:t>
            </a:r>
            <a:r>
              <a:rPr sz="650" b="0" spc="0" dirty="0">
                <a:solidFill>
                  <a:srgbClr val="FFFFFF"/>
                </a:solidFill>
                <a:latin typeface="Gotham Narrow Book"/>
                <a:cs typeface="Gotham Narrow Book"/>
              </a:rPr>
              <a:t> </a:t>
            </a:r>
            <a:r>
              <a:rPr sz="650" b="0" dirty="0">
                <a:solidFill>
                  <a:srgbClr val="FFFFFF"/>
                </a:solidFill>
                <a:latin typeface="Gotham Narrow Book"/>
                <a:cs typeface="Gotham Narrow Book"/>
              </a:rPr>
              <a:t>should</a:t>
            </a:r>
            <a:r>
              <a:rPr sz="650" b="0" spc="0" dirty="0">
                <a:solidFill>
                  <a:srgbClr val="FFFFFF"/>
                </a:solidFill>
                <a:latin typeface="Gotham Narrow Book"/>
                <a:cs typeface="Gotham Narrow Book"/>
              </a:rPr>
              <a:t> </a:t>
            </a:r>
            <a:r>
              <a:rPr sz="650" b="0" dirty="0">
                <a:solidFill>
                  <a:srgbClr val="FFFFFF"/>
                </a:solidFill>
                <a:latin typeface="Gotham Narrow Book"/>
                <a:cs typeface="Gotham Narrow Book"/>
              </a:rPr>
              <a:t>not</a:t>
            </a:r>
            <a:r>
              <a:rPr sz="650" b="0" spc="0" dirty="0">
                <a:solidFill>
                  <a:srgbClr val="FFFFFF"/>
                </a:solidFill>
                <a:latin typeface="Gotham Narrow Book"/>
                <a:cs typeface="Gotham Narrow Book"/>
              </a:rPr>
              <a:t> </a:t>
            </a:r>
            <a:r>
              <a:rPr sz="650" b="0" dirty="0">
                <a:solidFill>
                  <a:srgbClr val="FFFFFF"/>
                </a:solidFill>
                <a:latin typeface="Gotham Narrow Book"/>
                <a:cs typeface="Gotham Narrow Book"/>
              </a:rPr>
              <a:t>be</a:t>
            </a:r>
            <a:r>
              <a:rPr sz="650" b="0" spc="0" dirty="0">
                <a:solidFill>
                  <a:srgbClr val="FFFFFF"/>
                </a:solidFill>
                <a:latin typeface="Gotham Narrow Book"/>
                <a:cs typeface="Gotham Narrow Book"/>
              </a:rPr>
              <a:t> </a:t>
            </a:r>
            <a:r>
              <a:rPr sz="650" b="0" spc="-5" dirty="0">
                <a:solidFill>
                  <a:srgbClr val="FFFFFF"/>
                </a:solidFill>
                <a:latin typeface="Gotham Narrow Book"/>
                <a:cs typeface="Gotham Narrow Book"/>
              </a:rPr>
              <a:t>construed</a:t>
            </a:r>
            <a:r>
              <a:rPr sz="650" b="0" spc="0" dirty="0">
                <a:solidFill>
                  <a:srgbClr val="FFFFFF"/>
                </a:solidFill>
                <a:latin typeface="Gotham Narrow Book"/>
                <a:cs typeface="Gotham Narrow Book"/>
              </a:rPr>
              <a:t> </a:t>
            </a:r>
            <a:r>
              <a:rPr sz="650" b="0" dirty="0">
                <a:solidFill>
                  <a:srgbClr val="FFFFFF"/>
                </a:solidFill>
                <a:latin typeface="Gotham Narrow Book"/>
                <a:cs typeface="Gotham Narrow Book"/>
              </a:rPr>
              <a:t>as</a:t>
            </a:r>
            <a:r>
              <a:rPr sz="650" b="0" spc="0" dirty="0">
                <a:solidFill>
                  <a:srgbClr val="FFFFFF"/>
                </a:solidFill>
                <a:latin typeface="Gotham Narrow Book"/>
                <a:cs typeface="Gotham Narrow Book"/>
              </a:rPr>
              <a:t> </a:t>
            </a:r>
            <a:r>
              <a:rPr sz="650" b="0" dirty="0">
                <a:solidFill>
                  <a:srgbClr val="FFFFFF"/>
                </a:solidFill>
                <a:latin typeface="Gotham Narrow Book"/>
                <a:cs typeface="Gotham Narrow Book"/>
              </a:rPr>
              <a:t>such.</a:t>
            </a:r>
            <a:r>
              <a:rPr sz="650" b="0" spc="0" dirty="0">
                <a:solidFill>
                  <a:srgbClr val="FFFFFF"/>
                </a:solidFill>
                <a:latin typeface="Gotham Narrow Book"/>
                <a:cs typeface="Gotham Narrow Book"/>
              </a:rPr>
              <a:t> </a:t>
            </a:r>
            <a:r>
              <a:rPr sz="650" b="0" spc="-5" dirty="0">
                <a:solidFill>
                  <a:srgbClr val="FFFFFF"/>
                </a:solidFill>
                <a:latin typeface="Gotham Narrow Book"/>
                <a:cs typeface="Gotham Narrow Book"/>
              </a:rPr>
              <a:t>The</a:t>
            </a:r>
            <a:r>
              <a:rPr sz="650" b="0" spc="0" dirty="0">
                <a:solidFill>
                  <a:srgbClr val="FFFFFF"/>
                </a:solidFill>
                <a:latin typeface="Gotham Narrow Book"/>
                <a:cs typeface="Gotham Narrow Book"/>
              </a:rPr>
              <a:t> </a:t>
            </a:r>
            <a:r>
              <a:rPr sz="650" b="0" spc="-5" dirty="0">
                <a:solidFill>
                  <a:srgbClr val="FFFFFF"/>
                </a:solidFill>
                <a:latin typeface="Gotham Narrow Book"/>
                <a:cs typeface="Gotham Narrow Book"/>
              </a:rPr>
              <a:t>information</a:t>
            </a:r>
            <a:r>
              <a:rPr sz="650" b="0" spc="0" dirty="0">
                <a:solidFill>
                  <a:srgbClr val="FFFFFF"/>
                </a:solidFill>
                <a:latin typeface="Gotham Narrow Book"/>
                <a:cs typeface="Gotham Narrow Book"/>
              </a:rPr>
              <a:t> </a:t>
            </a:r>
            <a:r>
              <a:rPr sz="650" b="0" spc="-5" dirty="0">
                <a:solidFill>
                  <a:srgbClr val="FFFFFF"/>
                </a:solidFill>
                <a:latin typeface="Gotham Narrow Book"/>
                <a:cs typeface="Gotham Narrow Book"/>
              </a:rPr>
              <a:t>contained</a:t>
            </a:r>
            <a:r>
              <a:rPr sz="650" b="0" spc="0" dirty="0">
                <a:solidFill>
                  <a:srgbClr val="FFFFFF"/>
                </a:solidFill>
                <a:latin typeface="Gotham Narrow Book"/>
                <a:cs typeface="Gotham Narrow Book"/>
              </a:rPr>
              <a:t> </a:t>
            </a:r>
            <a:r>
              <a:rPr sz="650" b="0" dirty="0">
                <a:solidFill>
                  <a:srgbClr val="FFFFFF"/>
                </a:solidFill>
                <a:latin typeface="Gotham Narrow Book"/>
                <a:cs typeface="Gotham Narrow Book"/>
              </a:rPr>
              <a:t>in</a:t>
            </a:r>
            <a:r>
              <a:rPr sz="650" b="0" spc="0" dirty="0">
                <a:solidFill>
                  <a:srgbClr val="FFFFFF"/>
                </a:solidFill>
                <a:latin typeface="Gotham Narrow Book"/>
                <a:cs typeface="Gotham Narrow Book"/>
              </a:rPr>
              <a:t> </a:t>
            </a:r>
            <a:r>
              <a:rPr sz="650" b="0" dirty="0">
                <a:solidFill>
                  <a:srgbClr val="FFFFFF"/>
                </a:solidFill>
                <a:latin typeface="Gotham Narrow Book"/>
                <a:cs typeface="Gotham Narrow Book"/>
              </a:rPr>
              <a:t>this</a:t>
            </a:r>
            <a:r>
              <a:rPr sz="650" b="0" spc="0" dirty="0">
                <a:solidFill>
                  <a:srgbClr val="FFFFFF"/>
                </a:solidFill>
                <a:latin typeface="Gotham Narrow Book"/>
                <a:cs typeface="Gotham Narrow Book"/>
              </a:rPr>
              <a:t> </a:t>
            </a:r>
            <a:r>
              <a:rPr sz="650" b="0" spc="-5" dirty="0">
                <a:solidFill>
                  <a:srgbClr val="FFFFFF"/>
                </a:solidFill>
                <a:latin typeface="Gotham Narrow Book"/>
                <a:cs typeface="Gotham Narrow Book"/>
              </a:rPr>
              <a:t>document</a:t>
            </a:r>
            <a:r>
              <a:rPr sz="650" b="0" spc="0" dirty="0">
                <a:solidFill>
                  <a:srgbClr val="FFFFFF"/>
                </a:solidFill>
                <a:latin typeface="Gotham Narrow Book"/>
                <a:cs typeface="Gotham Narrow Book"/>
              </a:rPr>
              <a:t> </a:t>
            </a:r>
            <a:r>
              <a:rPr sz="650" b="0" dirty="0">
                <a:solidFill>
                  <a:srgbClr val="FFFFFF"/>
                </a:solidFill>
                <a:latin typeface="Gotham Narrow Book"/>
                <a:cs typeface="Gotham Narrow Book"/>
              </a:rPr>
              <a:t>is</a:t>
            </a:r>
            <a:r>
              <a:rPr sz="650" b="0" spc="0" dirty="0">
                <a:solidFill>
                  <a:srgbClr val="FFFFFF"/>
                </a:solidFill>
                <a:latin typeface="Gotham Narrow Book"/>
                <a:cs typeface="Gotham Narrow Book"/>
              </a:rPr>
              <a:t> </a:t>
            </a:r>
            <a:r>
              <a:rPr sz="650" b="0" spc="-5" dirty="0">
                <a:solidFill>
                  <a:srgbClr val="FFFFFF"/>
                </a:solidFill>
                <a:latin typeface="Gotham Narrow Book"/>
                <a:cs typeface="Gotham Narrow Book"/>
              </a:rPr>
              <a:t>believed</a:t>
            </a:r>
            <a:r>
              <a:rPr sz="650" b="0" spc="0" dirty="0">
                <a:solidFill>
                  <a:srgbClr val="FFFFFF"/>
                </a:solidFill>
                <a:latin typeface="Gotham Narrow Book"/>
                <a:cs typeface="Gotham Narrow Book"/>
              </a:rPr>
              <a:t> </a:t>
            </a:r>
            <a:r>
              <a:rPr sz="650" b="0" spc="-5" dirty="0">
                <a:solidFill>
                  <a:srgbClr val="FFFFFF"/>
                </a:solidFill>
                <a:latin typeface="Gotham Narrow Book"/>
                <a:cs typeface="Gotham Narrow Book"/>
              </a:rPr>
              <a:t>to</a:t>
            </a:r>
            <a:r>
              <a:rPr sz="650" b="0" spc="0" dirty="0">
                <a:solidFill>
                  <a:srgbClr val="FFFFFF"/>
                </a:solidFill>
                <a:latin typeface="Gotham Narrow Book"/>
                <a:cs typeface="Gotham Narrow Book"/>
              </a:rPr>
              <a:t> </a:t>
            </a:r>
            <a:r>
              <a:rPr sz="650" b="0" dirty="0">
                <a:solidFill>
                  <a:srgbClr val="FFFFFF"/>
                </a:solidFill>
                <a:latin typeface="Gotham Narrow Book"/>
                <a:cs typeface="Gotham Narrow Book"/>
              </a:rPr>
              <a:t>be</a:t>
            </a:r>
            <a:r>
              <a:rPr sz="650" b="0" spc="0" dirty="0">
                <a:solidFill>
                  <a:srgbClr val="FFFFFF"/>
                </a:solidFill>
                <a:latin typeface="Gotham Narrow Book"/>
                <a:cs typeface="Gotham Narrow Book"/>
              </a:rPr>
              <a:t> </a:t>
            </a:r>
            <a:r>
              <a:rPr sz="650" b="0" spc="-5" dirty="0">
                <a:solidFill>
                  <a:srgbClr val="FFFFFF"/>
                </a:solidFill>
                <a:latin typeface="Gotham Narrow Book"/>
                <a:cs typeface="Gotham Narrow Book"/>
              </a:rPr>
              <a:t>reliable</a:t>
            </a:r>
            <a:r>
              <a:rPr sz="650" b="0" spc="0" dirty="0">
                <a:solidFill>
                  <a:srgbClr val="FFFFFF"/>
                </a:solidFill>
                <a:latin typeface="Gotham Narrow Book"/>
                <a:cs typeface="Gotham Narrow Book"/>
              </a:rPr>
              <a:t> </a:t>
            </a:r>
            <a:r>
              <a:rPr sz="650" b="0" dirty="0">
                <a:solidFill>
                  <a:srgbClr val="FFFFFF"/>
                </a:solidFill>
                <a:latin typeface="Gotham Narrow Book"/>
                <a:cs typeface="Gotham Narrow Book"/>
              </a:rPr>
              <a:t>and</a:t>
            </a:r>
            <a:r>
              <a:rPr sz="650" b="0" spc="0" dirty="0">
                <a:solidFill>
                  <a:srgbClr val="FFFFFF"/>
                </a:solidFill>
                <a:latin typeface="Gotham Narrow Book"/>
                <a:cs typeface="Gotham Narrow Book"/>
              </a:rPr>
              <a:t> </a:t>
            </a:r>
            <a:r>
              <a:rPr sz="650" b="0" spc="-5" dirty="0">
                <a:solidFill>
                  <a:srgbClr val="FFFFFF"/>
                </a:solidFill>
                <a:latin typeface="Gotham Narrow Book"/>
                <a:cs typeface="Gotham Narrow Book"/>
              </a:rPr>
              <a:t>accurate</a:t>
            </a:r>
            <a:r>
              <a:rPr sz="650" b="0" spc="0" dirty="0">
                <a:solidFill>
                  <a:srgbClr val="FFFFFF"/>
                </a:solidFill>
                <a:latin typeface="Gotham Narrow Book"/>
                <a:cs typeface="Gotham Narrow Book"/>
              </a:rPr>
              <a:t> </a:t>
            </a:r>
            <a:r>
              <a:rPr sz="650" b="0" spc="-5" dirty="0">
                <a:solidFill>
                  <a:srgbClr val="FFFFFF"/>
                </a:solidFill>
                <a:latin typeface="Gotham Narrow Book"/>
                <a:cs typeface="Gotham Narrow Book"/>
              </a:rPr>
              <a:t>at</a:t>
            </a:r>
            <a:r>
              <a:rPr sz="650" b="0" spc="0" dirty="0">
                <a:solidFill>
                  <a:srgbClr val="FFFFFF"/>
                </a:solidFill>
                <a:latin typeface="Gotham Narrow Book"/>
                <a:cs typeface="Gotham Narrow Book"/>
              </a:rPr>
              <a:t> </a:t>
            </a:r>
            <a:r>
              <a:rPr sz="650" b="0" dirty="0">
                <a:solidFill>
                  <a:srgbClr val="FFFFFF"/>
                </a:solidFill>
                <a:latin typeface="Gotham Narrow Book"/>
                <a:cs typeface="Gotham Narrow Book"/>
              </a:rPr>
              <a:t>the</a:t>
            </a:r>
            <a:r>
              <a:rPr sz="650" b="0" spc="0" dirty="0">
                <a:solidFill>
                  <a:srgbClr val="FFFFFF"/>
                </a:solidFill>
                <a:latin typeface="Gotham Narrow Book"/>
                <a:cs typeface="Gotham Narrow Book"/>
              </a:rPr>
              <a:t> </a:t>
            </a:r>
            <a:r>
              <a:rPr sz="650" b="0" dirty="0">
                <a:solidFill>
                  <a:srgbClr val="FFFFFF"/>
                </a:solidFill>
                <a:latin typeface="Gotham Narrow Book"/>
                <a:cs typeface="Gotham Narrow Book"/>
              </a:rPr>
              <a:t>time</a:t>
            </a:r>
            <a:r>
              <a:rPr sz="650" b="0" spc="0" dirty="0">
                <a:solidFill>
                  <a:srgbClr val="FFFFFF"/>
                </a:solidFill>
                <a:latin typeface="Gotham Narrow Book"/>
                <a:cs typeface="Gotham Narrow Book"/>
              </a:rPr>
              <a:t> </a:t>
            </a:r>
            <a:r>
              <a:rPr sz="650" b="0" dirty="0">
                <a:solidFill>
                  <a:srgbClr val="FFFFFF"/>
                </a:solidFill>
                <a:latin typeface="Gotham Narrow Book"/>
                <a:cs typeface="Gotham Narrow Book"/>
              </a:rPr>
              <a:t>of</a:t>
            </a:r>
            <a:r>
              <a:rPr sz="650" b="0" spc="0" dirty="0">
                <a:solidFill>
                  <a:srgbClr val="FFFFFF"/>
                </a:solidFill>
                <a:latin typeface="Gotham Narrow Book"/>
                <a:cs typeface="Gotham Narrow Book"/>
              </a:rPr>
              <a:t> </a:t>
            </a:r>
            <a:r>
              <a:rPr sz="650" b="0" spc="-5" dirty="0">
                <a:solidFill>
                  <a:srgbClr val="FFFFFF"/>
                </a:solidFill>
                <a:latin typeface="Gotham Narrow Book"/>
                <a:cs typeface="Gotham Narrow Book"/>
              </a:rPr>
              <a:t>publication,</a:t>
            </a:r>
            <a:r>
              <a:rPr sz="650" b="0" spc="0" dirty="0">
                <a:solidFill>
                  <a:srgbClr val="FFFFFF"/>
                </a:solidFill>
                <a:latin typeface="Gotham Narrow Book"/>
                <a:cs typeface="Gotham Narrow Book"/>
              </a:rPr>
              <a:t> </a:t>
            </a:r>
            <a:r>
              <a:rPr sz="650" b="0" spc="-15" dirty="0">
                <a:solidFill>
                  <a:srgbClr val="FFFFFF"/>
                </a:solidFill>
                <a:latin typeface="Gotham Narrow Book"/>
                <a:cs typeface="Gotham Narrow Book"/>
              </a:rPr>
              <a:t>however,</a:t>
            </a:r>
            <a:r>
              <a:rPr sz="650" b="0" spc="0" dirty="0">
                <a:solidFill>
                  <a:srgbClr val="FFFFFF"/>
                </a:solidFill>
                <a:latin typeface="Gotham Narrow Book"/>
                <a:cs typeface="Gotham Narrow Book"/>
              </a:rPr>
              <a:t> </a:t>
            </a:r>
            <a:r>
              <a:rPr sz="650" b="0" spc="-5" dirty="0">
                <a:solidFill>
                  <a:srgbClr val="FFFFFF"/>
                </a:solidFill>
                <a:latin typeface="Gotham Narrow Book"/>
                <a:cs typeface="Gotham Narrow Book"/>
              </a:rPr>
              <a:t>Justwealth</a:t>
            </a:r>
            <a:r>
              <a:rPr sz="650" b="0" spc="0" dirty="0">
                <a:solidFill>
                  <a:srgbClr val="FFFFFF"/>
                </a:solidFill>
                <a:latin typeface="Gotham Narrow Book"/>
                <a:cs typeface="Gotham Narrow Book"/>
              </a:rPr>
              <a:t> </a:t>
            </a:r>
            <a:r>
              <a:rPr sz="650" b="0" dirty="0">
                <a:solidFill>
                  <a:srgbClr val="FFFFFF"/>
                </a:solidFill>
                <a:latin typeface="Gotham Narrow Book"/>
                <a:cs typeface="Gotham Narrow Book"/>
              </a:rPr>
              <a:t>does</a:t>
            </a:r>
            <a:r>
              <a:rPr sz="650" b="0" spc="0" dirty="0">
                <a:solidFill>
                  <a:srgbClr val="FFFFFF"/>
                </a:solidFill>
                <a:latin typeface="Gotham Narrow Book"/>
                <a:cs typeface="Gotham Narrow Book"/>
              </a:rPr>
              <a:t> </a:t>
            </a:r>
            <a:r>
              <a:rPr sz="650" b="0" dirty="0">
                <a:solidFill>
                  <a:srgbClr val="FFFFFF"/>
                </a:solidFill>
                <a:latin typeface="Gotham Narrow Book"/>
                <a:cs typeface="Gotham Narrow Book"/>
              </a:rPr>
              <a:t>not</a:t>
            </a:r>
            <a:endParaRPr sz="650" dirty="0">
              <a:latin typeface="Gotham Narrow Book"/>
              <a:cs typeface="Gotham Narrow Book"/>
            </a:endParaRPr>
          </a:p>
          <a:p>
            <a:pPr marL="12700" marR="5080">
              <a:lnSpc>
                <a:spcPct val="117900"/>
              </a:lnSpc>
            </a:pPr>
            <a:r>
              <a:rPr sz="650" b="0" spc="-5" dirty="0">
                <a:solidFill>
                  <a:srgbClr val="FFFFFF"/>
                </a:solidFill>
                <a:latin typeface="Gotham Narrow Book"/>
                <a:cs typeface="Gotham Narrow Book"/>
              </a:rPr>
              <a:t>guarantee that </a:t>
            </a:r>
            <a:r>
              <a:rPr sz="650" b="0" dirty="0">
                <a:solidFill>
                  <a:srgbClr val="FFFFFF"/>
                </a:solidFill>
                <a:latin typeface="Gotham Narrow Book"/>
                <a:cs typeface="Gotham Narrow Book"/>
              </a:rPr>
              <a:t>the </a:t>
            </a:r>
            <a:r>
              <a:rPr sz="650" b="0" spc="-5" dirty="0">
                <a:solidFill>
                  <a:srgbClr val="FFFFFF"/>
                </a:solidFill>
                <a:latin typeface="Gotham Narrow Book"/>
                <a:cs typeface="Gotham Narrow Book"/>
              </a:rPr>
              <a:t>information </a:t>
            </a:r>
            <a:r>
              <a:rPr sz="650" b="0" dirty="0">
                <a:solidFill>
                  <a:srgbClr val="FFFFFF"/>
                </a:solidFill>
                <a:latin typeface="Gotham Narrow Book"/>
                <a:cs typeface="Gotham Narrow Book"/>
              </a:rPr>
              <a:t>is </a:t>
            </a:r>
            <a:r>
              <a:rPr sz="650" b="0" spc="-10" dirty="0">
                <a:solidFill>
                  <a:srgbClr val="FFFFFF"/>
                </a:solidFill>
                <a:latin typeface="Gotham Narrow Book"/>
                <a:cs typeface="Gotham Narrow Book"/>
              </a:rPr>
              <a:t>accurate, </a:t>
            </a:r>
            <a:r>
              <a:rPr sz="650" b="0" spc="-5" dirty="0">
                <a:solidFill>
                  <a:srgbClr val="FFFFFF"/>
                </a:solidFill>
                <a:latin typeface="Gotham Narrow Book"/>
                <a:cs typeface="Gotham Narrow Book"/>
              </a:rPr>
              <a:t>complete </a:t>
            </a:r>
            <a:r>
              <a:rPr sz="650" b="0" dirty="0">
                <a:solidFill>
                  <a:srgbClr val="FFFFFF"/>
                </a:solidFill>
                <a:latin typeface="Gotham Narrow Book"/>
                <a:cs typeface="Gotham Narrow Book"/>
              </a:rPr>
              <a:t>or </a:t>
            </a:r>
            <a:r>
              <a:rPr sz="650" b="0" spc="-5" dirty="0">
                <a:solidFill>
                  <a:srgbClr val="FFFFFF"/>
                </a:solidFill>
                <a:latin typeface="Gotham Narrow Book"/>
                <a:cs typeface="Gotham Narrow Book"/>
              </a:rPr>
              <a:t>current. </a:t>
            </a:r>
            <a:r>
              <a:rPr sz="650" b="0" dirty="0">
                <a:solidFill>
                  <a:srgbClr val="FFFFFF"/>
                </a:solidFill>
                <a:latin typeface="Gotham Narrow Book"/>
                <a:cs typeface="Gotham Narrow Book"/>
              </a:rPr>
              <a:t>Please </a:t>
            </a:r>
            <a:r>
              <a:rPr sz="650" b="0" spc="-5" dirty="0">
                <a:solidFill>
                  <a:srgbClr val="FFFFFF"/>
                </a:solidFill>
                <a:latin typeface="Gotham Narrow Book"/>
                <a:cs typeface="Gotham Narrow Book"/>
              </a:rPr>
              <a:t>consult </a:t>
            </a:r>
            <a:r>
              <a:rPr sz="650" b="0" dirty="0">
                <a:solidFill>
                  <a:srgbClr val="FFFFFF"/>
                </a:solidFill>
                <a:latin typeface="Gotham Narrow Book"/>
                <a:cs typeface="Gotham Narrow Book"/>
              </a:rPr>
              <a:t>an </a:t>
            </a:r>
            <a:r>
              <a:rPr sz="650" b="0" spc="-5" dirty="0">
                <a:solidFill>
                  <a:srgbClr val="FFFFFF"/>
                </a:solidFill>
                <a:latin typeface="Gotham Narrow Book"/>
                <a:cs typeface="Gotham Narrow Book"/>
              </a:rPr>
              <a:t>appropriate professional to address any personal circumstances </a:t>
            </a:r>
            <a:r>
              <a:rPr sz="650" b="0" dirty="0">
                <a:solidFill>
                  <a:srgbClr val="FFFFFF"/>
                </a:solidFill>
                <a:latin typeface="Gotham Narrow Book"/>
                <a:cs typeface="Gotham Narrow Book"/>
              </a:rPr>
              <a:t>and </a:t>
            </a:r>
            <a:r>
              <a:rPr sz="650" b="0" spc="-5" dirty="0">
                <a:solidFill>
                  <a:srgbClr val="FFFFFF"/>
                </a:solidFill>
                <a:latin typeface="Gotham Narrow Book"/>
                <a:cs typeface="Gotham Narrow Book"/>
              </a:rPr>
              <a:t>considerations that </a:t>
            </a:r>
            <a:r>
              <a:rPr sz="650" b="0" spc="-10" dirty="0">
                <a:solidFill>
                  <a:srgbClr val="FFFFFF"/>
                </a:solidFill>
                <a:latin typeface="Gotham Narrow Book"/>
                <a:cs typeface="Gotham Narrow Book"/>
              </a:rPr>
              <a:t>you </a:t>
            </a:r>
            <a:r>
              <a:rPr sz="650" b="0" spc="-5" dirty="0">
                <a:solidFill>
                  <a:srgbClr val="FFFFFF"/>
                </a:solidFill>
                <a:latin typeface="Gotham Narrow Book"/>
                <a:cs typeface="Gotham Narrow Book"/>
              </a:rPr>
              <a:t>may </a:t>
            </a:r>
            <a:r>
              <a:rPr sz="650" b="0" spc="-10" dirty="0">
                <a:solidFill>
                  <a:srgbClr val="FFFFFF"/>
                </a:solidFill>
                <a:latin typeface="Gotham Narrow Book"/>
                <a:cs typeface="Gotham Narrow Book"/>
              </a:rPr>
              <a:t>have </a:t>
            </a:r>
            <a:r>
              <a:rPr sz="650" b="0" spc="-5" dirty="0">
                <a:solidFill>
                  <a:srgbClr val="FFFFFF"/>
                </a:solidFill>
                <a:latin typeface="Gotham Narrow Book"/>
                <a:cs typeface="Gotham Narrow Book"/>
              </a:rPr>
              <a:t>before  </a:t>
            </a:r>
            <a:r>
              <a:rPr sz="650" b="0" dirty="0">
                <a:solidFill>
                  <a:srgbClr val="FFFFFF"/>
                </a:solidFill>
                <a:latin typeface="Gotham Narrow Book"/>
                <a:cs typeface="Gotham Narrow Book"/>
              </a:rPr>
              <a:t>making an </a:t>
            </a:r>
            <a:r>
              <a:rPr sz="650" b="0" spc="-5" dirty="0">
                <a:solidFill>
                  <a:srgbClr val="FFFFFF"/>
                </a:solidFill>
                <a:latin typeface="Gotham Narrow Book"/>
                <a:cs typeface="Gotham Narrow Book"/>
              </a:rPr>
              <a:t>investment </a:t>
            </a:r>
            <a:r>
              <a:rPr sz="650" b="0" dirty="0">
                <a:solidFill>
                  <a:srgbClr val="FFFFFF"/>
                </a:solidFill>
                <a:latin typeface="Gotham Narrow Book"/>
                <a:cs typeface="Gotham Narrow Book"/>
              </a:rPr>
              <a:t>based on the </a:t>
            </a:r>
            <a:r>
              <a:rPr sz="650" b="0" spc="-5" dirty="0">
                <a:solidFill>
                  <a:srgbClr val="FFFFFF"/>
                </a:solidFill>
                <a:latin typeface="Gotham Narrow Book"/>
                <a:cs typeface="Gotham Narrow Book"/>
              </a:rPr>
              <a:t>content contained </a:t>
            </a:r>
            <a:r>
              <a:rPr sz="650" b="0" dirty="0">
                <a:solidFill>
                  <a:srgbClr val="FFFFFF"/>
                </a:solidFill>
                <a:latin typeface="Gotham Narrow Book"/>
                <a:cs typeface="Gotham Narrow Book"/>
              </a:rPr>
              <a:t>in this</a:t>
            </a:r>
            <a:r>
              <a:rPr sz="650" b="0" spc="5" dirty="0">
                <a:solidFill>
                  <a:srgbClr val="FFFFFF"/>
                </a:solidFill>
                <a:latin typeface="Gotham Narrow Book"/>
                <a:cs typeface="Gotham Narrow Book"/>
              </a:rPr>
              <a:t> </a:t>
            </a:r>
            <a:r>
              <a:rPr sz="650" b="0" spc="-5" dirty="0">
                <a:solidFill>
                  <a:srgbClr val="FFFFFF"/>
                </a:solidFill>
                <a:latin typeface="Gotham Narrow Book"/>
                <a:cs typeface="Gotham Narrow Book"/>
              </a:rPr>
              <a:t>document.</a:t>
            </a:r>
            <a:endParaRPr sz="650" dirty="0">
              <a:latin typeface="Gotham Narrow Book"/>
              <a:cs typeface="Gotham Narrow Book"/>
            </a:endParaRPr>
          </a:p>
        </p:txBody>
      </p:sp>
      <p:sp>
        <p:nvSpPr>
          <p:cNvPr id="13" name="object 13"/>
          <p:cNvSpPr/>
          <p:nvPr/>
        </p:nvSpPr>
        <p:spPr>
          <a:xfrm>
            <a:off x="4057650" y="2148204"/>
            <a:ext cx="3314700" cy="140335"/>
          </a:xfrm>
          <a:custGeom>
            <a:avLst/>
            <a:gdLst/>
            <a:ahLst/>
            <a:cxnLst/>
            <a:rect l="l" t="t" r="r" b="b"/>
            <a:pathLst>
              <a:path w="3314700" h="140335">
                <a:moveTo>
                  <a:pt x="0" y="139776"/>
                </a:moveTo>
                <a:lnTo>
                  <a:pt x="3314700" y="139776"/>
                </a:lnTo>
                <a:lnTo>
                  <a:pt x="3314700" y="0"/>
                </a:lnTo>
                <a:lnTo>
                  <a:pt x="0" y="0"/>
                </a:lnTo>
                <a:lnTo>
                  <a:pt x="0" y="139776"/>
                </a:lnTo>
                <a:close/>
              </a:path>
            </a:pathLst>
          </a:custGeom>
          <a:solidFill>
            <a:srgbClr val="4C341E"/>
          </a:solidFill>
        </p:spPr>
        <p:txBody>
          <a:bodyPr wrap="square" lIns="0" tIns="0" rIns="0" bIns="0" rtlCol="0"/>
          <a:lstStyle/>
          <a:p>
            <a:endParaRPr/>
          </a:p>
        </p:txBody>
      </p:sp>
      <p:sp>
        <p:nvSpPr>
          <p:cNvPr id="14" name="object 14"/>
          <p:cNvSpPr/>
          <p:nvPr/>
        </p:nvSpPr>
        <p:spPr>
          <a:xfrm>
            <a:off x="6314805" y="843669"/>
            <a:ext cx="328295" cy="328295"/>
          </a:xfrm>
          <a:custGeom>
            <a:avLst/>
            <a:gdLst/>
            <a:ahLst/>
            <a:cxnLst/>
            <a:rect l="l" t="t" r="r" b="b"/>
            <a:pathLst>
              <a:path w="328295" h="328294">
                <a:moveTo>
                  <a:pt x="0" y="0"/>
                </a:moveTo>
                <a:lnTo>
                  <a:pt x="3557" y="48480"/>
                </a:lnTo>
                <a:lnTo>
                  <a:pt x="13891" y="94753"/>
                </a:lnTo>
                <a:lnTo>
                  <a:pt x="30495" y="138311"/>
                </a:lnTo>
                <a:lnTo>
                  <a:pt x="52859" y="178645"/>
                </a:lnTo>
                <a:lnTo>
                  <a:pt x="80478" y="215248"/>
                </a:lnTo>
                <a:lnTo>
                  <a:pt x="112843" y="247613"/>
                </a:lnTo>
                <a:lnTo>
                  <a:pt x="149446" y="275231"/>
                </a:lnTo>
                <a:lnTo>
                  <a:pt x="189780" y="297596"/>
                </a:lnTo>
                <a:lnTo>
                  <a:pt x="233337" y="314199"/>
                </a:lnTo>
                <a:lnTo>
                  <a:pt x="279610" y="324534"/>
                </a:lnTo>
                <a:lnTo>
                  <a:pt x="328091" y="328091"/>
                </a:lnTo>
                <a:lnTo>
                  <a:pt x="324534" y="279608"/>
                </a:lnTo>
                <a:lnTo>
                  <a:pt x="314199" y="233333"/>
                </a:lnTo>
                <a:lnTo>
                  <a:pt x="297596" y="189775"/>
                </a:lnTo>
                <a:lnTo>
                  <a:pt x="275231" y="149440"/>
                </a:lnTo>
                <a:lnTo>
                  <a:pt x="247613" y="112838"/>
                </a:lnTo>
                <a:lnTo>
                  <a:pt x="215248" y="80474"/>
                </a:lnTo>
                <a:lnTo>
                  <a:pt x="178645" y="52856"/>
                </a:lnTo>
                <a:lnTo>
                  <a:pt x="138311" y="30493"/>
                </a:lnTo>
                <a:lnTo>
                  <a:pt x="94753" y="13890"/>
                </a:lnTo>
                <a:lnTo>
                  <a:pt x="48480" y="3557"/>
                </a:lnTo>
                <a:lnTo>
                  <a:pt x="0" y="0"/>
                </a:lnTo>
                <a:close/>
              </a:path>
            </a:pathLst>
          </a:custGeom>
          <a:solidFill>
            <a:srgbClr val="004500"/>
          </a:solidFill>
        </p:spPr>
        <p:txBody>
          <a:bodyPr wrap="square" lIns="0" tIns="0" rIns="0" bIns="0" rtlCol="0"/>
          <a:lstStyle/>
          <a:p>
            <a:endParaRPr/>
          </a:p>
        </p:txBody>
      </p:sp>
      <p:sp>
        <p:nvSpPr>
          <p:cNvPr id="15" name="object 15"/>
          <p:cNvSpPr/>
          <p:nvPr/>
        </p:nvSpPr>
        <p:spPr>
          <a:xfrm>
            <a:off x="6642895" y="843669"/>
            <a:ext cx="328295" cy="328295"/>
          </a:xfrm>
          <a:custGeom>
            <a:avLst/>
            <a:gdLst/>
            <a:ahLst/>
            <a:cxnLst/>
            <a:rect l="l" t="t" r="r" b="b"/>
            <a:pathLst>
              <a:path w="328295" h="328294">
                <a:moveTo>
                  <a:pt x="328091" y="0"/>
                </a:moveTo>
                <a:lnTo>
                  <a:pt x="279608" y="3557"/>
                </a:lnTo>
                <a:lnTo>
                  <a:pt x="233333" y="13890"/>
                </a:lnTo>
                <a:lnTo>
                  <a:pt x="189775" y="30493"/>
                </a:lnTo>
                <a:lnTo>
                  <a:pt x="149440" y="52856"/>
                </a:lnTo>
                <a:lnTo>
                  <a:pt x="112838" y="80474"/>
                </a:lnTo>
                <a:lnTo>
                  <a:pt x="80474" y="112838"/>
                </a:lnTo>
                <a:lnTo>
                  <a:pt x="52856" y="149440"/>
                </a:lnTo>
                <a:lnTo>
                  <a:pt x="30493" y="189775"/>
                </a:lnTo>
                <a:lnTo>
                  <a:pt x="13890" y="233333"/>
                </a:lnTo>
                <a:lnTo>
                  <a:pt x="3557" y="279608"/>
                </a:lnTo>
                <a:lnTo>
                  <a:pt x="0" y="328091"/>
                </a:lnTo>
                <a:lnTo>
                  <a:pt x="48480" y="324534"/>
                </a:lnTo>
                <a:lnTo>
                  <a:pt x="94753" y="314199"/>
                </a:lnTo>
                <a:lnTo>
                  <a:pt x="138311" y="297596"/>
                </a:lnTo>
                <a:lnTo>
                  <a:pt x="178645" y="275231"/>
                </a:lnTo>
                <a:lnTo>
                  <a:pt x="215248" y="247613"/>
                </a:lnTo>
                <a:lnTo>
                  <a:pt x="247613" y="215248"/>
                </a:lnTo>
                <a:lnTo>
                  <a:pt x="275231" y="178645"/>
                </a:lnTo>
                <a:lnTo>
                  <a:pt x="297596" y="138311"/>
                </a:lnTo>
                <a:lnTo>
                  <a:pt x="314199" y="94753"/>
                </a:lnTo>
                <a:lnTo>
                  <a:pt x="324534" y="48480"/>
                </a:lnTo>
                <a:lnTo>
                  <a:pt x="328091" y="0"/>
                </a:lnTo>
                <a:close/>
              </a:path>
            </a:pathLst>
          </a:custGeom>
          <a:solidFill>
            <a:srgbClr val="004500"/>
          </a:solidFill>
        </p:spPr>
        <p:txBody>
          <a:bodyPr wrap="square" lIns="0" tIns="0" rIns="0" bIns="0" rtlCol="0"/>
          <a:lstStyle/>
          <a:p>
            <a:endParaRPr/>
          </a:p>
        </p:txBody>
      </p:sp>
      <p:sp>
        <p:nvSpPr>
          <p:cNvPr id="16" name="object 16"/>
          <p:cNvSpPr/>
          <p:nvPr/>
        </p:nvSpPr>
        <p:spPr>
          <a:xfrm>
            <a:off x="6642896" y="898155"/>
            <a:ext cx="0" cy="754380"/>
          </a:xfrm>
          <a:custGeom>
            <a:avLst/>
            <a:gdLst/>
            <a:ahLst/>
            <a:cxnLst/>
            <a:rect l="l" t="t" r="r" b="b"/>
            <a:pathLst>
              <a:path h="754380">
                <a:moveTo>
                  <a:pt x="0" y="0"/>
                </a:moveTo>
                <a:lnTo>
                  <a:pt x="0" y="754330"/>
                </a:lnTo>
              </a:path>
            </a:pathLst>
          </a:custGeom>
          <a:ln w="46329">
            <a:solidFill>
              <a:srgbClr val="004500"/>
            </a:solidFill>
          </a:ln>
        </p:spPr>
        <p:txBody>
          <a:bodyPr wrap="square" lIns="0" tIns="0" rIns="0" bIns="0" rtlCol="0"/>
          <a:lstStyle/>
          <a:p>
            <a:endParaRPr/>
          </a:p>
        </p:txBody>
      </p:sp>
      <p:sp>
        <p:nvSpPr>
          <p:cNvPr id="17" name="object 17"/>
          <p:cNvSpPr/>
          <p:nvPr/>
        </p:nvSpPr>
        <p:spPr>
          <a:xfrm>
            <a:off x="6644648" y="844020"/>
            <a:ext cx="166789" cy="166801"/>
          </a:xfrm>
          <a:prstGeom prst="rect">
            <a:avLst/>
          </a:prstGeom>
          <a:blipFill>
            <a:blip r:embed="rId3" cstate="print"/>
            <a:stretch>
              <a:fillRect/>
            </a:stretch>
          </a:blipFill>
        </p:spPr>
        <p:txBody>
          <a:bodyPr wrap="square" lIns="0" tIns="0" rIns="0" bIns="0" rtlCol="0"/>
          <a:lstStyle/>
          <a:p>
            <a:endParaRPr/>
          </a:p>
        </p:txBody>
      </p:sp>
      <p:sp>
        <p:nvSpPr>
          <p:cNvPr id="18" name="object 18"/>
          <p:cNvSpPr/>
          <p:nvPr/>
        </p:nvSpPr>
        <p:spPr>
          <a:xfrm>
            <a:off x="6457224" y="1055039"/>
            <a:ext cx="226593" cy="226593"/>
          </a:xfrm>
          <a:prstGeom prst="rect">
            <a:avLst/>
          </a:prstGeom>
          <a:blipFill>
            <a:blip r:embed="rId4" cstate="print"/>
            <a:stretch>
              <a:fillRect/>
            </a:stretch>
          </a:blipFill>
        </p:spPr>
        <p:txBody>
          <a:bodyPr wrap="square" lIns="0" tIns="0" rIns="0" bIns="0" rtlCol="0"/>
          <a:lstStyle/>
          <a:p>
            <a:endParaRPr/>
          </a:p>
        </p:txBody>
      </p:sp>
      <p:sp>
        <p:nvSpPr>
          <p:cNvPr id="19" name="object 19"/>
          <p:cNvSpPr/>
          <p:nvPr/>
        </p:nvSpPr>
        <p:spPr>
          <a:xfrm>
            <a:off x="6253723" y="1089069"/>
            <a:ext cx="389255" cy="389255"/>
          </a:xfrm>
          <a:custGeom>
            <a:avLst/>
            <a:gdLst/>
            <a:ahLst/>
            <a:cxnLst/>
            <a:rect l="l" t="t" r="r" b="b"/>
            <a:pathLst>
              <a:path w="389254" h="389255">
                <a:moveTo>
                  <a:pt x="0" y="0"/>
                </a:moveTo>
                <a:lnTo>
                  <a:pt x="3032" y="48817"/>
                </a:lnTo>
                <a:lnTo>
                  <a:pt x="11885" y="95824"/>
                </a:lnTo>
                <a:lnTo>
                  <a:pt x="26196" y="140657"/>
                </a:lnTo>
                <a:lnTo>
                  <a:pt x="45598" y="182950"/>
                </a:lnTo>
                <a:lnTo>
                  <a:pt x="69727" y="222340"/>
                </a:lnTo>
                <a:lnTo>
                  <a:pt x="98219" y="258462"/>
                </a:lnTo>
                <a:lnTo>
                  <a:pt x="130708" y="290950"/>
                </a:lnTo>
                <a:lnTo>
                  <a:pt x="166830" y="319441"/>
                </a:lnTo>
                <a:lnTo>
                  <a:pt x="206220" y="343570"/>
                </a:lnTo>
                <a:lnTo>
                  <a:pt x="248514" y="362971"/>
                </a:lnTo>
                <a:lnTo>
                  <a:pt x="293346" y="377280"/>
                </a:lnTo>
                <a:lnTo>
                  <a:pt x="340351" y="386134"/>
                </a:lnTo>
                <a:lnTo>
                  <a:pt x="389166" y="389166"/>
                </a:lnTo>
                <a:lnTo>
                  <a:pt x="386134" y="340351"/>
                </a:lnTo>
                <a:lnTo>
                  <a:pt x="377280" y="293346"/>
                </a:lnTo>
                <a:lnTo>
                  <a:pt x="362971" y="248514"/>
                </a:lnTo>
                <a:lnTo>
                  <a:pt x="343570" y="206220"/>
                </a:lnTo>
                <a:lnTo>
                  <a:pt x="319441" y="166830"/>
                </a:lnTo>
                <a:lnTo>
                  <a:pt x="290950" y="130708"/>
                </a:lnTo>
                <a:lnTo>
                  <a:pt x="258462" y="98219"/>
                </a:lnTo>
                <a:lnTo>
                  <a:pt x="222340" y="69727"/>
                </a:lnTo>
                <a:lnTo>
                  <a:pt x="182950" y="45598"/>
                </a:lnTo>
                <a:lnTo>
                  <a:pt x="140657" y="26196"/>
                </a:lnTo>
                <a:lnTo>
                  <a:pt x="95824" y="11885"/>
                </a:lnTo>
                <a:lnTo>
                  <a:pt x="48817" y="3032"/>
                </a:lnTo>
                <a:lnTo>
                  <a:pt x="0" y="0"/>
                </a:lnTo>
                <a:close/>
              </a:path>
            </a:pathLst>
          </a:custGeom>
          <a:solidFill>
            <a:srgbClr val="004500"/>
          </a:solidFill>
        </p:spPr>
        <p:txBody>
          <a:bodyPr wrap="square" lIns="0" tIns="0" rIns="0" bIns="0" rtlCol="0"/>
          <a:lstStyle/>
          <a:p>
            <a:endParaRPr/>
          </a:p>
        </p:txBody>
      </p:sp>
      <p:sp>
        <p:nvSpPr>
          <p:cNvPr id="20" name="object 20"/>
          <p:cNvSpPr/>
          <p:nvPr/>
        </p:nvSpPr>
        <p:spPr>
          <a:xfrm>
            <a:off x="6642902" y="1089069"/>
            <a:ext cx="389255" cy="389255"/>
          </a:xfrm>
          <a:custGeom>
            <a:avLst/>
            <a:gdLst/>
            <a:ahLst/>
            <a:cxnLst/>
            <a:rect l="l" t="t" r="r" b="b"/>
            <a:pathLst>
              <a:path w="389254" h="389255">
                <a:moveTo>
                  <a:pt x="389166" y="0"/>
                </a:moveTo>
                <a:lnTo>
                  <a:pt x="340349" y="3032"/>
                </a:lnTo>
                <a:lnTo>
                  <a:pt x="293341" y="11885"/>
                </a:lnTo>
                <a:lnTo>
                  <a:pt x="248508" y="26196"/>
                </a:lnTo>
                <a:lnTo>
                  <a:pt x="206215" y="45598"/>
                </a:lnTo>
                <a:lnTo>
                  <a:pt x="166825" y="69727"/>
                </a:lnTo>
                <a:lnTo>
                  <a:pt x="130703" y="98219"/>
                </a:lnTo>
                <a:lnTo>
                  <a:pt x="98215" y="130708"/>
                </a:lnTo>
                <a:lnTo>
                  <a:pt x="69724" y="166830"/>
                </a:lnTo>
                <a:lnTo>
                  <a:pt x="45596" y="206220"/>
                </a:lnTo>
                <a:lnTo>
                  <a:pt x="26194" y="248514"/>
                </a:lnTo>
                <a:lnTo>
                  <a:pt x="11885" y="293346"/>
                </a:lnTo>
                <a:lnTo>
                  <a:pt x="3032" y="340351"/>
                </a:lnTo>
                <a:lnTo>
                  <a:pt x="0" y="389166"/>
                </a:lnTo>
                <a:lnTo>
                  <a:pt x="48814" y="386134"/>
                </a:lnTo>
                <a:lnTo>
                  <a:pt x="95820" y="377280"/>
                </a:lnTo>
                <a:lnTo>
                  <a:pt x="140651" y="362971"/>
                </a:lnTo>
                <a:lnTo>
                  <a:pt x="182945" y="343570"/>
                </a:lnTo>
                <a:lnTo>
                  <a:pt x="222335" y="319441"/>
                </a:lnTo>
                <a:lnTo>
                  <a:pt x="258457" y="290950"/>
                </a:lnTo>
                <a:lnTo>
                  <a:pt x="290946" y="258462"/>
                </a:lnTo>
                <a:lnTo>
                  <a:pt x="319438" y="222340"/>
                </a:lnTo>
                <a:lnTo>
                  <a:pt x="343567" y="182950"/>
                </a:lnTo>
                <a:lnTo>
                  <a:pt x="362969" y="140657"/>
                </a:lnTo>
                <a:lnTo>
                  <a:pt x="377280" y="95824"/>
                </a:lnTo>
                <a:lnTo>
                  <a:pt x="386133" y="48817"/>
                </a:lnTo>
                <a:lnTo>
                  <a:pt x="389166" y="0"/>
                </a:lnTo>
                <a:close/>
              </a:path>
            </a:pathLst>
          </a:custGeom>
          <a:solidFill>
            <a:srgbClr val="004500"/>
          </a:solidFill>
        </p:spPr>
        <p:txBody>
          <a:bodyPr wrap="square" lIns="0" tIns="0" rIns="0" bIns="0" rtlCol="0"/>
          <a:lstStyle/>
          <a:p>
            <a:endParaRPr/>
          </a:p>
        </p:txBody>
      </p:sp>
      <p:sp>
        <p:nvSpPr>
          <p:cNvPr id="21" name="object 21"/>
          <p:cNvSpPr/>
          <p:nvPr/>
        </p:nvSpPr>
        <p:spPr>
          <a:xfrm>
            <a:off x="6426356" y="685800"/>
            <a:ext cx="433078" cy="216534"/>
          </a:xfrm>
          <a:prstGeom prst="rect">
            <a:avLst/>
          </a:prstGeom>
          <a:blipFill>
            <a:blip r:embed="rId5" cstate="print"/>
            <a:stretch>
              <a:fillRect/>
            </a:stretch>
          </a:blipFill>
        </p:spPr>
        <p:txBody>
          <a:bodyPr wrap="square" lIns="0" tIns="0" rIns="0" bIns="0" rtlCol="0"/>
          <a:lstStyle/>
          <a:p>
            <a:endParaRPr/>
          </a:p>
        </p:txBody>
      </p:sp>
      <p:sp>
        <p:nvSpPr>
          <p:cNvPr id="22" name="object 22"/>
          <p:cNvSpPr/>
          <p:nvPr/>
        </p:nvSpPr>
        <p:spPr>
          <a:xfrm>
            <a:off x="6270058" y="1655352"/>
            <a:ext cx="746125" cy="492125"/>
          </a:xfrm>
          <a:custGeom>
            <a:avLst/>
            <a:gdLst/>
            <a:ahLst/>
            <a:cxnLst/>
            <a:rect l="l" t="t" r="r" b="b"/>
            <a:pathLst>
              <a:path w="746125" h="492125">
                <a:moveTo>
                  <a:pt x="745667" y="0"/>
                </a:moveTo>
                <a:lnTo>
                  <a:pt x="0" y="0"/>
                </a:lnTo>
                <a:lnTo>
                  <a:pt x="172491" y="491985"/>
                </a:lnTo>
                <a:lnTo>
                  <a:pt x="573189" y="491985"/>
                </a:lnTo>
                <a:lnTo>
                  <a:pt x="745667" y="0"/>
                </a:lnTo>
                <a:close/>
              </a:path>
            </a:pathLst>
          </a:custGeom>
          <a:solidFill>
            <a:srgbClr val="C76100"/>
          </a:solidFill>
        </p:spPr>
        <p:txBody>
          <a:bodyPr wrap="square" lIns="0" tIns="0" rIns="0" bIns="0" rtlCol="0"/>
          <a:lstStyle/>
          <a:p>
            <a:endParaRPr/>
          </a:p>
        </p:txBody>
      </p:sp>
      <p:sp>
        <p:nvSpPr>
          <p:cNvPr id="23" name="object 23"/>
          <p:cNvSpPr/>
          <p:nvPr/>
        </p:nvSpPr>
        <p:spPr>
          <a:xfrm>
            <a:off x="6270058" y="1655352"/>
            <a:ext cx="746125" cy="492125"/>
          </a:xfrm>
          <a:custGeom>
            <a:avLst/>
            <a:gdLst/>
            <a:ahLst/>
            <a:cxnLst/>
            <a:rect l="l" t="t" r="r" b="b"/>
            <a:pathLst>
              <a:path w="746125" h="492125">
                <a:moveTo>
                  <a:pt x="745667" y="0"/>
                </a:moveTo>
                <a:lnTo>
                  <a:pt x="0" y="0"/>
                </a:lnTo>
                <a:lnTo>
                  <a:pt x="172491" y="491985"/>
                </a:lnTo>
                <a:lnTo>
                  <a:pt x="573189" y="491985"/>
                </a:lnTo>
                <a:lnTo>
                  <a:pt x="745667" y="0"/>
                </a:lnTo>
                <a:close/>
              </a:path>
            </a:pathLst>
          </a:custGeom>
          <a:solidFill>
            <a:srgbClr val="B44500"/>
          </a:solidFill>
        </p:spPr>
        <p:txBody>
          <a:bodyPr wrap="square" lIns="0" tIns="0" rIns="0" bIns="0" rtlCol="0"/>
          <a:lstStyle/>
          <a:p>
            <a:endParaRPr/>
          </a:p>
        </p:txBody>
      </p:sp>
      <p:sp>
        <p:nvSpPr>
          <p:cNvPr id="24" name="object 24"/>
          <p:cNvSpPr/>
          <p:nvPr/>
        </p:nvSpPr>
        <p:spPr>
          <a:xfrm>
            <a:off x="6709781" y="1697823"/>
            <a:ext cx="226060" cy="415925"/>
          </a:xfrm>
          <a:custGeom>
            <a:avLst/>
            <a:gdLst/>
            <a:ahLst/>
            <a:cxnLst/>
            <a:rect l="l" t="t" r="r" b="b"/>
            <a:pathLst>
              <a:path w="226059" h="415925">
                <a:moveTo>
                  <a:pt x="225856" y="0"/>
                </a:moveTo>
                <a:lnTo>
                  <a:pt x="146456" y="0"/>
                </a:lnTo>
                <a:lnTo>
                  <a:pt x="0" y="415912"/>
                </a:lnTo>
                <a:lnTo>
                  <a:pt x="79387" y="415912"/>
                </a:lnTo>
                <a:lnTo>
                  <a:pt x="225856" y="0"/>
                </a:lnTo>
                <a:close/>
              </a:path>
            </a:pathLst>
          </a:custGeom>
          <a:solidFill>
            <a:srgbClr val="943400"/>
          </a:solidFill>
        </p:spPr>
        <p:txBody>
          <a:bodyPr wrap="square" lIns="0" tIns="0" rIns="0" bIns="0" rtlCol="0"/>
          <a:lstStyle/>
          <a:p>
            <a:endParaRPr/>
          </a:p>
        </p:txBody>
      </p:sp>
      <p:sp>
        <p:nvSpPr>
          <p:cNvPr id="25" name="object 25"/>
          <p:cNvSpPr/>
          <p:nvPr/>
        </p:nvSpPr>
        <p:spPr>
          <a:xfrm>
            <a:off x="6265303" y="1652485"/>
            <a:ext cx="755650" cy="127635"/>
          </a:xfrm>
          <a:custGeom>
            <a:avLst/>
            <a:gdLst/>
            <a:ahLst/>
            <a:cxnLst/>
            <a:rect l="l" t="t" r="r" b="b"/>
            <a:pathLst>
              <a:path w="755650" h="127635">
                <a:moveTo>
                  <a:pt x="755180" y="127406"/>
                </a:moveTo>
                <a:lnTo>
                  <a:pt x="0" y="127406"/>
                </a:lnTo>
                <a:lnTo>
                  <a:pt x="0" y="0"/>
                </a:lnTo>
                <a:lnTo>
                  <a:pt x="755180" y="0"/>
                </a:lnTo>
                <a:lnTo>
                  <a:pt x="755180" y="127406"/>
                </a:lnTo>
                <a:close/>
              </a:path>
            </a:pathLst>
          </a:custGeom>
          <a:solidFill>
            <a:srgbClr val="B44500"/>
          </a:solidFill>
        </p:spPr>
        <p:txBody>
          <a:bodyPr wrap="square" lIns="0" tIns="0" rIns="0" bIns="0" rtlCol="0"/>
          <a:lstStyle/>
          <a:p>
            <a:endParaRPr/>
          </a:p>
        </p:txBody>
      </p:sp>
      <p:sp>
        <p:nvSpPr>
          <p:cNvPr id="26" name="object 26"/>
          <p:cNvSpPr/>
          <p:nvPr/>
        </p:nvSpPr>
        <p:spPr>
          <a:xfrm>
            <a:off x="5282108" y="1460902"/>
            <a:ext cx="741680" cy="207645"/>
          </a:xfrm>
          <a:custGeom>
            <a:avLst/>
            <a:gdLst/>
            <a:ahLst/>
            <a:cxnLst/>
            <a:rect l="l" t="t" r="r" b="b"/>
            <a:pathLst>
              <a:path w="741679" h="207644">
                <a:moveTo>
                  <a:pt x="212013" y="102476"/>
                </a:moveTo>
                <a:lnTo>
                  <a:pt x="74345" y="152907"/>
                </a:lnTo>
                <a:lnTo>
                  <a:pt x="0" y="156971"/>
                </a:lnTo>
                <a:lnTo>
                  <a:pt x="63" y="207213"/>
                </a:lnTo>
                <a:lnTo>
                  <a:pt x="741273" y="207213"/>
                </a:lnTo>
                <a:lnTo>
                  <a:pt x="741298" y="107060"/>
                </a:lnTo>
                <a:lnTo>
                  <a:pt x="372567" y="107060"/>
                </a:lnTo>
                <a:lnTo>
                  <a:pt x="212013" y="102476"/>
                </a:lnTo>
                <a:close/>
              </a:path>
              <a:path w="741679" h="207644">
                <a:moveTo>
                  <a:pt x="741324" y="0"/>
                </a:moveTo>
                <a:lnTo>
                  <a:pt x="664070" y="32626"/>
                </a:lnTo>
                <a:lnTo>
                  <a:pt x="579767" y="75222"/>
                </a:lnTo>
                <a:lnTo>
                  <a:pt x="372567" y="107060"/>
                </a:lnTo>
                <a:lnTo>
                  <a:pt x="741298" y="107060"/>
                </a:lnTo>
                <a:lnTo>
                  <a:pt x="741324" y="0"/>
                </a:lnTo>
                <a:close/>
              </a:path>
            </a:pathLst>
          </a:custGeom>
          <a:solidFill>
            <a:srgbClr val="171044"/>
          </a:solidFill>
        </p:spPr>
        <p:txBody>
          <a:bodyPr wrap="square" lIns="0" tIns="0" rIns="0" bIns="0" rtlCol="0"/>
          <a:lstStyle/>
          <a:p>
            <a:endParaRPr/>
          </a:p>
        </p:txBody>
      </p:sp>
      <p:sp>
        <p:nvSpPr>
          <p:cNvPr id="27" name="object 27"/>
          <p:cNvSpPr/>
          <p:nvPr/>
        </p:nvSpPr>
        <p:spPr>
          <a:xfrm>
            <a:off x="5073208" y="1443187"/>
            <a:ext cx="1052830" cy="705485"/>
          </a:xfrm>
          <a:custGeom>
            <a:avLst/>
            <a:gdLst/>
            <a:ahLst/>
            <a:cxnLst/>
            <a:rect l="l" t="t" r="r" b="b"/>
            <a:pathLst>
              <a:path w="1052829" h="705485">
                <a:moveTo>
                  <a:pt x="1011021" y="0"/>
                </a:moveTo>
                <a:lnTo>
                  <a:pt x="41249" y="0"/>
                </a:lnTo>
                <a:lnTo>
                  <a:pt x="25192" y="3241"/>
                </a:lnTo>
                <a:lnTo>
                  <a:pt x="12080" y="12084"/>
                </a:lnTo>
                <a:lnTo>
                  <a:pt x="3241" y="25203"/>
                </a:lnTo>
                <a:lnTo>
                  <a:pt x="0" y="41275"/>
                </a:lnTo>
                <a:lnTo>
                  <a:pt x="0" y="664171"/>
                </a:lnTo>
                <a:lnTo>
                  <a:pt x="3241" y="680243"/>
                </a:lnTo>
                <a:lnTo>
                  <a:pt x="12080" y="693362"/>
                </a:lnTo>
                <a:lnTo>
                  <a:pt x="25192" y="702205"/>
                </a:lnTo>
                <a:lnTo>
                  <a:pt x="41249" y="705446"/>
                </a:lnTo>
                <a:lnTo>
                  <a:pt x="1011021" y="705446"/>
                </a:lnTo>
                <a:lnTo>
                  <a:pt x="1027090" y="702205"/>
                </a:lnTo>
                <a:lnTo>
                  <a:pt x="1040214" y="693362"/>
                </a:lnTo>
                <a:lnTo>
                  <a:pt x="1049063" y="680243"/>
                </a:lnTo>
                <a:lnTo>
                  <a:pt x="1052309" y="664171"/>
                </a:lnTo>
                <a:lnTo>
                  <a:pt x="1052309" y="41275"/>
                </a:lnTo>
                <a:lnTo>
                  <a:pt x="1049063" y="25203"/>
                </a:lnTo>
                <a:lnTo>
                  <a:pt x="1040214" y="12084"/>
                </a:lnTo>
                <a:lnTo>
                  <a:pt x="1027090" y="3241"/>
                </a:lnTo>
                <a:lnTo>
                  <a:pt x="1011021" y="0"/>
                </a:lnTo>
                <a:close/>
              </a:path>
            </a:pathLst>
          </a:custGeom>
          <a:solidFill>
            <a:srgbClr val="000000"/>
          </a:solidFill>
        </p:spPr>
        <p:txBody>
          <a:bodyPr wrap="square" lIns="0" tIns="0" rIns="0" bIns="0" rtlCol="0"/>
          <a:lstStyle/>
          <a:p>
            <a:endParaRPr/>
          </a:p>
        </p:txBody>
      </p:sp>
      <p:sp>
        <p:nvSpPr>
          <p:cNvPr id="28" name="object 28"/>
          <p:cNvSpPr/>
          <p:nvPr/>
        </p:nvSpPr>
        <p:spPr>
          <a:xfrm>
            <a:off x="5173596" y="1483934"/>
            <a:ext cx="844550" cy="622935"/>
          </a:xfrm>
          <a:custGeom>
            <a:avLst/>
            <a:gdLst/>
            <a:ahLst/>
            <a:cxnLst/>
            <a:rect l="l" t="t" r="r" b="b"/>
            <a:pathLst>
              <a:path w="844550" h="622935">
                <a:moveTo>
                  <a:pt x="842073" y="0"/>
                </a:moveTo>
                <a:lnTo>
                  <a:pt x="1854" y="0"/>
                </a:lnTo>
                <a:lnTo>
                  <a:pt x="0" y="1854"/>
                </a:lnTo>
                <a:lnTo>
                  <a:pt x="0" y="621093"/>
                </a:lnTo>
                <a:lnTo>
                  <a:pt x="1854" y="622935"/>
                </a:lnTo>
                <a:lnTo>
                  <a:pt x="842073" y="622935"/>
                </a:lnTo>
                <a:lnTo>
                  <a:pt x="843927" y="621093"/>
                </a:lnTo>
                <a:lnTo>
                  <a:pt x="843927" y="1854"/>
                </a:lnTo>
                <a:lnTo>
                  <a:pt x="842073" y="0"/>
                </a:lnTo>
                <a:close/>
              </a:path>
            </a:pathLst>
          </a:custGeom>
          <a:solidFill>
            <a:srgbClr val="ECECEC"/>
          </a:solidFill>
        </p:spPr>
        <p:txBody>
          <a:bodyPr wrap="square" lIns="0" tIns="0" rIns="0" bIns="0" rtlCol="0"/>
          <a:lstStyle/>
          <a:p>
            <a:endParaRPr/>
          </a:p>
        </p:txBody>
      </p:sp>
      <p:sp>
        <p:nvSpPr>
          <p:cNvPr id="29" name="object 29"/>
          <p:cNvSpPr/>
          <p:nvPr/>
        </p:nvSpPr>
        <p:spPr>
          <a:xfrm>
            <a:off x="6044002" y="1770141"/>
            <a:ext cx="46990" cy="46990"/>
          </a:xfrm>
          <a:custGeom>
            <a:avLst/>
            <a:gdLst/>
            <a:ahLst/>
            <a:cxnLst/>
            <a:rect l="l" t="t" r="r" b="b"/>
            <a:pathLst>
              <a:path w="46989" h="46989">
                <a:moveTo>
                  <a:pt x="23202" y="0"/>
                </a:moveTo>
                <a:lnTo>
                  <a:pt x="14176" y="1823"/>
                </a:lnTo>
                <a:lnTo>
                  <a:pt x="6800" y="6794"/>
                </a:lnTo>
                <a:lnTo>
                  <a:pt x="1825" y="14166"/>
                </a:lnTo>
                <a:lnTo>
                  <a:pt x="0" y="23190"/>
                </a:lnTo>
                <a:lnTo>
                  <a:pt x="1825" y="32221"/>
                </a:lnTo>
                <a:lnTo>
                  <a:pt x="6800" y="39597"/>
                </a:lnTo>
                <a:lnTo>
                  <a:pt x="14176" y="44569"/>
                </a:lnTo>
                <a:lnTo>
                  <a:pt x="23202" y="46393"/>
                </a:lnTo>
                <a:lnTo>
                  <a:pt x="32234" y="44569"/>
                </a:lnTo>
                <a:lnTo>
                  <a:pt x="39609" y="39597"/>
                </a:lnTo>
                <a:lnTo>
                  <a:pt x="44582" y="32221"/>
                </a:lnTo>
                <a:lnTo>
                  <a:pt x="46405" y="23190"/>
                </a:lnTo>
                <a:lnTo>
                  <a:pt x="44582" y="14166"/>
                </a:lnTo>
                <a:lnTo>
                  <a:pt x="39609" y="6794"/>
                </a:lnTo>
                <a:lnTo>
                  <a:pt x="32234" y="1823"/>
                </a:lnTo>
                <a:lnTo>
                  <a:pt x="23202" y="0"/>
                </a:lnTo>
                <a:close/>
              </a:path>
            </a:pathLst>
          </a:custGeom>
          <a:solidFill>
            <a:srgbClr val="ACACAC"/>
          </a:solidFill>
        </p:spPr>
        <p:txBody>
          <a:bodyPr wrap="square" lIns="0" tIns="0" rIns="0" bIns="0" rtlCol="0"/>
          <a:lstStyle/>
          <a:p>
            <a:endParaRPr/>
          </a:p>
        </p:txBody>
      </p:sp>
      <p:sp>
        <p:nvSpPr>
          <p:cNvPr id="30" name="object 30"/>
          <p:cNvSpPr/>
          <p:nvPr/>
        </p:nvSpPr>
        <p:spPr>
          <a:xfrm>
            <a:off x="5256652" y="1671082"/>
            <a:ext cx="231775" cy="0"/>
          </a:xfrm>
          <a:custGeom>
            <a:avLst/>
            <a:gdLst/>
            <a:ahLst/>
            <a:cxnLst/>
            <a:rect l="l" t="t" r="r" b="b"/>
            <a:pathLst>
              <a:path w="231775">
                <a:moveTo>
                  <a:pt x="0" y="0"/>
                </a:moveTo>
                <a:lnTo>
                  <a:pt x="231724" y="0"/>
                </a:lnTo>
              </a:path>
            </a:pathLst>
          </a:custGeom>
          <a:ln w="5943">
            <a:solidFill>
              <a:srgbClr val="B7B7B6"/>
            </a:solidFill>
          </a:ln>
        </p:spPr>
        <p:txBody>
          <a:bodyPr wrap="square" lIns="0" tIns="0" rIns="0" bIns="0" rtlCol="0"/>
          <a:lstStyle/>
          <a:p>
            <a:endParaRPr/>
          </a:p>
        </p:txBody>
      </p:sp>
      <p:sp>
        <p:nvSpPr>
          <p:cNvPr id="31" name="object 31"/>
          <p:cNvSpPr/>
          <p:nvPr/>
        </p:nvSpPr>
        <p:spPr>
          <a:xfrm>
            <a:off x="5256652" y="1682965"/>
            <a:ext cx="434340" cy="0"/>
          </a:xfrm>
          <a:custGeom>
            <a:avLst/>
            <a:gdLst/>
            <a:ahLst/>
            <a:cxnLst/>
            <a:rect l="l" t="t" r="r" b="b"/>
            <a:pathLst>
              <a:path w="434339">
                <a:moveTo>
                  <a:pt x="0" y="0"/>
                </a:moveTo>
                <a:lnTo>
                  <a:pt x="433743" y="0"/>
                </a:lnTo>
              </a:path>
            </a:pathLst>
          </a:custGeom>
          <a:ln w="5943">
            <a:solidFill>
              <a:srgbClr val="B7B7B6"/>
            </a:solidFill>
          </a:ln>
        </p:spPr>
        <p:txBody>
          <a:bodyPr wrap="square" lIns="0" tIns="0" rIns="0" bIns="0" rtlCol="0"/>
          <a:lstStyle/>
          <a:p>
            <a:endParaRPr/>
          </a:p>
        </p:txBody>
      </p:sp>
      <p:sp>
        <p:nvSpPr>
          <p:cNvPr id="32" name="object 32"/>
          <p:cNvSpPr/>
          <p:nvPr/>
        </p:nvSpPr>
        <p:spPr>
          <a:xfrm>
            <a:off x="5256652" y="1712673"/>
            <a:ext cx="434340" cy="0"/>
          </a:xfrm>
          <a:custGeom>
            <a:avLst/>
            <a:gdLst/>
            <a:ahLst/>
            <a:cxnLst/>
            <a:rect l="l" t="t" r="r" b="b"/>
            <a:pathLst>
              <a:path w="434339">
                <a:moveTo>
                  <a:pt x="0" y="0"/>
                </a:moveTo>
                <a:lnTo>
                  <a:pt x="433743" y="0"/>
                </a:lnTo>
              </a:path>
            </a:pathLst>
          </a:custGeom>
          <a:ln w="5943">
            <a:solidFill>
              <a:srgbClr val="B7B7B6"/>
            </a:solidFill>
          </a:ln>
        </p:spPr>
        <p:txBody>
          <a:bodyPr wrap="square" lIns="0" tIns="0" rIns="0" bIns="0" rtlCol="0"/>
          <a:lstStyle/>
          <a:p>
            <a:endParaRPr/>
          </a:p>
        </p:txBody>
      </p:sp>
      <p:sp>
        <p:nvSpPr>
          <p:cNvPr id="33" name="object 33"/>
          <p:cNvSpPr/>
          <p:nvPr/>
        </p:nvSpPr>
        <p:spPr>
          <a:xfrm>
            <a:off x="5256652" y="1724557"/>
            <a:ext cx="434340" cy="0"/>
          </a:xfrm>
          <a:custGeom>
            <a:avLst/>
            <a:gdLst/>
            <a:ahLst/>
            <a:cxnLst/>
            <a:rect l="l" t="t" r="r" b="b"/>
            <a:pathLst>
              <a:path w="434339">
                <a:moveTo>
                  <a:pt x="0" y="0"/>
                </a:moveTo>
                <a:lnTo>
                  <a:pt x="433743" y="0"/>
                </a:lnTo>
              </a:path>
            </a:pathLst>
          </a:custGeom>
          <a:ln w="5943">
            <a:solidFill>
              <a:srgbClr val="B7B7B6"/>
            </a:solidFill>
          </a:ln>
        </p:spPr>
        <p:txBody>
          <a:bodyPr wrap="square" lIns="0" tIns="0" rIns="0" bIns="0" rtlCol="0"/>
          <a:lstStyle/>
          <a:p>
            <a:endParaRPr/>
          </a:p>
        </p:txBody>
      </p:sp>
      <p:sp>
        <p:nvSpPr>
          <p:cNvPr id="34" name="object 34"/>
          <p:cNvSpPr/>
          <p:nvPr/>
        </p:nvSpPr>
        <p:spPr>
          <a:xfrm>
            <a:off x="5256652" y="1700790"/>
            <a:ext cx="434340" cy="0"/>
          </a:xfrm>
          <a:custGeom>
            <a:avLst/>
            <a:gdLst/>
            <a:ahLst/>
            <a:cxnLst/>
            <a:rect l="l" t="t" r="r" b="b"/>
            <a:pathLst>
              <a:path w="434339">
                <a:moveTo>
                  <a:pt x="0" y="0"/>
                </a:moveTo>
                <a:lnTo>
                  <a:pt x="433743" y="0"/>
                </a:lnTo>
              </a:path>
            </a:pathLst>
          </a:custGeom>
          <a:ln w="5943">
            <a:solidFill>
              <a:srgbClr val="B7B7B6"/>
            </a:solidFill>
          </a:ln>
        </p:spPr>
        <p:txBody>
          <a:bodyPr wrap="square" lIns="0" tIns="0" rIns="0" bIns="0" rtlCol="0"/>
          <a:lstStyle/>
          <a:p>
            <a:endParaRPr/>
          </a:p>
        </p:txBody>
      </p:sp>
      <p:sp>
        <p:nvSpPr>
          <p:cNvPr id="35" name="object 35"/>
          <p:cNvSpPr/>
          <p:nvPr/>
        </p:nvSpPr>
        <p:spPr>
          <a:xfrm>
            <a:off x="5256652" y="1783972"/>
            <a:ext cx="231775" cy="0"/>
          </a:xfrm>
          <a:custGeom>
            <a:avLst/>
            <a:gdLst/>
            <a:ahLst/>
            <a:cxnLst/>
            <a:rect l="l" t="t" r="r" b="b"/>
            <a:pathLst>
              <a:path w="231775">
                <a:moveTo>
                  <a:pt x="0" y="0"/>
                </a:moveTo>
                <a:lnTo>
                  <a:pt x="231724" y="0"/>
                </a:lnTo>
              </a:path>
            </a:pathLst>
          </a:custGeom>
          <a:ln w="5943">
            <a:solidFill>
              <a:srgbClr val="B7B7B6"/>
            </a:solidFill>
          </a:ln>
        </p:spPr>
        <p:txBody>
          <a:bodyPr wrap="square" lIns="0" tIns="0" rIns="0" bIns="0" rtlCol="0"/>
          <a:lstStyle/>
          <a:p>
            <a:endParaRPr/>
          </a:p>
        </p:txBody>
      </p:sp>
      <p:sp>
        <p:nvSpPr>
          <p:cNvPr id="36" name="object 36"/>
          <p:cNvSpPr/>
          <p:nvPr/>
        </p:nvSpPr>
        <p:spPr>
          <a:xfrm>
            <a:off x="5256652" y="1789915"/>
            <a:ext cx="434340" cy="0"/>
          </a:xfrm>
          <a:custGeom>
            <a:avLst/>
            <a:gdLst/>
            <a:ahLst/>
            <a:cxnLst/>
            <a:rect l="l" t="t" r="r" b="b"/>
            <a:pathLst>
              <a:path w="434339">
                <a:moveTo>
                  <a:pt x="0" y="0"/>
                </a:moveTo>
                <a:lnTo>
                  <a:pt x="433743" y="0"/>
                </a:lnTo>
              </a:path>
            </a:pathLst>
          </a:custGeom>
          <a:ln w="5943">
            <a:solidFill>
              <a:srgbClr val="B7B7B6"/>
            </a:solidFill>
          </a:ln>
        </p:spPr>
        <p:txBody>
          <a:bodyPr wrap="square" lIns="0" tIns="0" rIns="0" bIns="0" rtlCol="0"/>
          <a:lstStyle/>
          <a:p>
            <a:endParaRPr/>
          </a:p>
        </p:txBody>
      </p:sp>
      <p:sp>
        <p:nvSpPr>
          <p:cNvPr id="37" name="object 37"/>
          <p:cNvSpPr/>
          <p:nvPr/>
        </p:nvSpPr>
        <p:spPr>
          <a:xfrm>
            <a:off x="5256652" y="1813681"/>
            <a:ext cx="434340" cy="0"/>
          </a:xfrm>
          <a:custGeom>
            <a:avLst/>
            <a:gdLst/>
            <a:ahLst/>
            <a:cxnLst/>
            <a:rect l="l" t="t" r="r" b="b"/>
            <a:pathLst>
              <a:path w="434339">
                <a:moveTo>
                  <a:pt x="0" y="0"/>
                </a:moveTo>
                <a:lnTo>
                  <a:pt x="433743" y="0"/>
                </a:lnTo>
              </a:path>
            </a:pathLst>
          </a:custGeom>
          <a:ln w="5943">
            <a:solidFill>
              <a:srgbClr val="B7B7B6"/>
            </a:solidFill>
          </a:ln>
        </p:spPr>
        <p:txBody>
          <a:bodyPr wrap="square" lIns="0" tIns="0" rIns="0" bIns="0" rtlCol="0"/>
          <a:lstStyle/>
          <a:p>
            <a:endParaRPr/>
          </a:p>
        </p:txBody>
      </p:sp>
      <p:sp>
        <p:nvSpPr>
          <p:cNvPr id="38" name="object 38"/>
          <p:cNvSpPr/>
          <p:nvPr/>
        </p:nvSpPr>
        <p:spPr>
          <a:xfrm>
            <a:off x="5256652" y="1837448"/>
            <a:ext cx="434340" cy="0"/>
          </a:xfrm>
          <a:custGeom>
            <a:avLst/>
            <a:gdLst/>
            <a:ahLst/>
            <a:cxnLst/>
            <a:rect l="l" t="t" r="r" b="b"/>
            <a:pathLst>
              <a:path w="434339">
                <a:moveTo>
                  <a:pt x="0" y="0"/>
                </a:moveTo>
                <a:lnTo>
                  <a:pt x="433743" y="0"/>
                </a:lnTo>
              </a:path>
            </a:pathLst>
          </a:custGeom>
          <a:ln w="5943">
            <a:solidFill>
              <a:srgbClr val="B7B7B6"/>
            </a:solidFill>
          </a:ln>
        </p:spPr>
        <p:txBody>
          <a:bodyPr wrap="square" lIns="0" tIns="0" rIns="0" bIns="0" rtlCol="0"/>
          <a:lstStyle/>
          <a:p>
            <a:endParaRPr/>
          </a:p>
        </p:txBody>
      </p:sp>
      <p:sp>
        <p:nvSpPr>
          <p:cNvPr id="39" name="object 39"/>
          <p:cNvSpPr/>
          <p:nvPr/>
        </p:nvSpPr>
        <p:spPr>
          <a:xfrm>
            <a:off x="5256652" y="1801798"/>
            <a:ext cx="434340" cy="0"/>
          </a:xfrm>
          <a:custGeom>
            <a:avLst/>
            <a:gdLst/>
            <a:ahLst/>
            <a:cxnLst/>
            <a:rect l="l" t="t" r="r" b="b"/>
            <a:pathLst>
              <a:path w="434339">
                <a:moveTo>
                  <a:pt x="0" y="0"/>
                </a:moveTo>
                <a:lnTo>
                  <a:pt x="433743" y="0"/>
                </a:lnTo>
              </a:path>
            </a:pathLst>
          </a:custGeom>
          <a:ln w="5943">
            <a:solidFill>
              <a:srgbClr val="B7B7B6"/>
            </a:solidFill>
          </a:ln>
        </p:spPr>
        <p:txBody>
          <a:bodyPr wrap="square" lIns="0" tIns="0" rIns="0" bIns="0" rtlCol="0"/>
          <a:lstStyle/>
          <a:p>
            <a:endParaRPr/>
          </a:p>
        </p:txBody>
      </p:sp>
      <p:sp>
        <p:nvSpPr>
          <p:cNvPr id="40" name="object 40"/>
          <p:cNvSpPr/>
          <p:nvPr/>
        </p:nvSpPr>
        <p:spPr>
          <a:xfrm>
            <a:off x="5256652" y="1608695"/>
            <a:ext cx="291465" cy="0"/>
          </a:xfrm>
          <a:custGeom>
            <a:avLst/>
            <a:gdLst/>
            <a:ahLst/>
            <a:cxnLst/>
            <a:rect l="l" t="t" r="r" b="b"/>
            <a:pathLst>
              <a:path w="291464">
                <a:moveTo>
                  <a:pt x="0" y="0"/>
                </a:moveTo>
                <a:lnTo>
                  <a:pt x="291134" y="0"/>
                </a:lnTo>
              </a:path>
            </a:pathLst>
          </a:custGeom>
          <a:ln w="11887">
            <a:solidFill>
              <a:srgbClr val="B7B7B6"/>
            </a:solidFill>
          </a:ln>
        </p:spPr>
        <p:txBody>
          <a:bodyPr wrap="square" lIns="0" tIns="0" rIns="0" bIns="0" rtlCol="0"/>
          <a:lstStyle/>
          <a:p>
            <a:endParaRPr/>
          </a:p>
        </p:txBody>
      </p:sp>
      <p:sp>
        <p:nvSpPr>
          <p:cNvPr id="41" name="object 41"/>
          <p:cNvSpPr/>
          <p:nvPr/>
        </p:nvSpPr>
        <p:spPr>
          <a:xfrm>
            <a:off x="5256652" y="1578987"/>
            <a:ext cx="291465" cy="0"/>
          </a:xfrm>
          <a:custGeom>
            <a:avLst/>
            <a:gdLst/>
            <a:ahLst/>
            <a:cxnLst/>
            <a:rect l="l" t="t" r="r" b="b"/>
            <a:pathLst>
              <a:path w="291464">
                <a:moveTo>
                  <a:pt x="0" y="0"/>
                </a:moveTo>
                <a:lnTo>
                  <a:pt x="291134" y="0"/>
                </a:lnTo>
              </a:path>
            </a:pathLst>
          </a:custGeom>
          <a:ln w="11887">
            <a:solidFill>
              <a:srgbClr val="B7B7B6"/>
            </a:solidFill>
          </a:ln>
        </p:spPr>
        <p:txBody>
          <a:bodyPr wrap="square" lIns="0" tIns="0" rIns="0" bIns="0" rtlCol="0"/>
          <a:lstStyle/>
          <a:p>
            <a:endParaRPr/>
          </a:p>
        </p:txBody>
      </p:sp>
      <p:sp>
        <p:nvSpPr>
          <p:cNvPr id="42" name="object 42"/>
          <p:cNvSpPr/>
          <p:nvPr/>
        </p:nvSpPr>
        <p:spPr>
          <a:xfrm>
            <a:off x="5804124" y="1735649"/>
            <a:ext cx="147699" cy="137134"/>
          </a:xfrm>
          <a:prstGeom prst="rect">
            <a:avLst/>
          </a:prstGeom>
          <a:blipFill>
            <a:blip r:embed="rId6" cstate="print"/>
            <a:stretch>
              <a:fillRect/>
            </a:stretch>
          </a:blipFill>
        </p:spPr>
        <p:txBody>
          <a:bodyPr wrap="square" lIns="0" tIns="0" rIns="0" bIns="0" rtlCol="0"/>
          <a:lstStyle/>
          <a:p>
            <a:endParaRPr/>
          </a:p>
        </p:txBody>
      </p:sp>
      <p:sp>
        <p:nvSpPr>
          <p:cNvPr id="43" name="object 43"/>
          <p:cNvSpPr/>
          <p:nvPr/>
        </p:nvSpPr>
        <p:spPr>
          <a:xfrm>
            <a:off x="5801977" y="1897487"/>
            <a:ext cx="148056" cy="139011"/>
          </a:xfrm>
          <a:prstGeom prst="rect">
            <a:avLst/>
          </a:prstGeom>
          <a:blipFill>
            <a:blip r:embed="rId7" cstate="print"/>
            <a:stretch>
              <a:fillRect/>
            </a:stretch>
          </a:blipFill>
        </p:spPr>
        <p:txBody>
          <a:bodyPr wrap="square" lIns="0" tIns="0" rIns="0" bIns="0" rtlCol="0"/>
          <a:lstStyle/>
          <a:p>
            <a:endParaRPr/>
          </a:p>
        </p:txBody>
      </p:sp>
      <p:sp>
        <p:nvSpPr>
          <p:cNvPr id="44" name="object 44"/>
          <p:cNvSpPr/>
          <p:nvPr/>
        </p:nvSpPr>
        <p:spPr>
          <a:xfrm>
            <a:off x="5801977" y="1575403"/>
            <a:ext cx="148056" cy="140243"/>
          </a:xfrm>
          <a:prstGeom prst="rect">
            <a:avLst/>
          </a:prstGeom>
          <a:blipFill>
            <a:blip r:embed="rId8" cstate="print"/>
            <a:stretch>
              <a:fillRect/>
            </a:stretch>
          </a:blipFill>
        </p:spPr>
        <p:txBody>
          <a:bodyPr wrap="square" lIns="0" tIns="0" rIns="0" bIns="0" rtlCol="0"/>
          <a:lstStyle/>
          <a:p>
            <a:endParaRPr/>
          </a:p>
        </p:txBody>
      </p:sp>
      <p:sp>
        <p:nvSpPr>
          <p:cNvPr id="45" name="object 45"/>
          <p:cNvSpPr/>
          <p:nvPr/>
        </p:nvSpPr>
        <p:spPr>
          <a:xfrm>
            <a:off x="5256386" y="1867244"/>
            <a:ext cx="433705" cy="167005"/>
          </a:xfrm>
          <a:custGeom>
            <a:avLst/>
            <a:gdLst/>
            <a:ahLst/>
            <a:cxnLst/>
            <a:rect l="l" t="t" r="r" b="b"/>
            <a:pathLst>
              <a:path w="433704" h="167005">
                <a:moveTo>
                  <a:pt x="39243" y="72364"/>
                </a:moveTo>
                <a:lnTo>
                  <a:pt x="0" y="100241"/>
                </a:lnTo>
                <a:lnTo>
                  <a:pt x="0" y="166420"/>
                </a:lnTo>
                <a:lnTo>
                  <a:pt x="433603" y="166420"/>
                </a:lnTo>
                <a:lnTo>
                  <a:pt x="433603" y="83223"/>
                </a:lnTo>
                <a:lnTo>
                  <a:pt x="124523" y="83223"/>
                </a:lnTo>
                <a:lnTo>
                  <a:pt x="39243" y="72364"/>
                </a:lnTo>
                <a:close/>
              </a:path>
              <a:path w="433704" h="167005">
                <a:moveTo>
                  <a:pt x="433603" y="0"/>
                </a:moveTo>
                <a:lnTo>
                  <a:pt x="346608" y="6654"/>
                </a:lnTo>
                <a:lnTo>
                  <a:pt x="276758" y="40055"/>
                </a:lnTo>
                <a:lnTo>
                  <a:pt x="200748" y="40640"/>
                </a:lnTo>
                <a:lnTo>
                  <a:pt x="124523" y="83223"/>
                </a:lnTo>
                <a:lnTo>
                  <a:pt x="433603" y="83223"/>
                </a:lnTo>
                <a:lnTo>
                  <a:pt x="433603" y="0"/>
                </a:lnTo>
                <a:close/>
              </a:path>
            </a:pathLst>
          </a:custGeom>
          <a:solidFill>
            <a:srgbClr val="77C043"/>
          </a:solidFill>
        </p:spPr>
        <p:txBody>
          <a:bodyPr wrap="square" lIns="0" tIns="0" rIns="0" bIns="0" rtlCol="0"/>
          <a:lstStyle/>
          <a:p>
            <a:endParaRPr/>
          </a:p>
        </p:txBody>
      </p:sp>
      <p:sp>
        <p:nvSpPr>
          <p:cNvPr id="46" name="object 46"/>
          <p:cNvSpPr/>
          <p:nvPr/>
        </p:nvSpPr>
        <p:spPr>
          <a:xfrm>
            <a:off x="5256360" y="1901097"/>
            <a:ext cx="433705" cy="135890"/>
          </a:xfrm>
          <a:custGeom>
            <a:avLst/>
            <a:gdLst/>
            <a:ahLst/>
            <a:cxnLst/>
            <a:rect l="l" t="t" r="r" b="b"/>
            <a:pathLst>
              <a:path w="433704" h="135889">
                <a:moveTo>
                  <a:pt x="124028" y="67195"/>
                </a:moveTo>
                <a:lnTo>
                  <a:pt x="43484" y="100177"/>
                </a:lnTo>
                <a:lnTo>
                  <a:pt x="0" y="102692"/>
                </a:lnTo>
                <a:lnTo>
                  <a:pt x="25" y="135394"/>
                </a:lnTo>
                <a:lnTo>
                  <a:pt x="433641" y="135394"/>
                </a:lnTo>
                <a:lnTo>
                  <a:pt x="433653" y="70192"/>
                </a:lnTo>
                <a:lnTo>
                  <a:pt x="217944" y="70192"/>
                </a:lnTo>
                <a:lnTo>
                  <a:pt x="124028" y="67195"/>
                </a:lnTo>
                <a:close/>
              </a:path>
              <a:path w="433704" h="135889">
                <a:moveTo>
                  <a:pt x="433666" y="0"/>
                </a:moveTo>
                <a:lnTo>
                  <a:pt x="388467" y="21501"/>
                </a:lnTo>
                <a:lnTo>
                  <a:pt x="339153" y="49364"/>
                </a:lnTo>
                <a:lnTo>
                  <a:pt x="217944" y="70192"/>
                </a:lnTo>
                <a:lnTo>
                  <a:pt x="433653" y="70192"/>
                </a:lnTo>
                <a:lnTo>
                  <a:pt x="433666" y="0"/>
                </a:lnTo>
                <a:close/>
              </a:path>
            </a:pathLst>
          </a:custGeom>
          <a:solidFill>
            <a:srgbClr val="171044"/>
          </a:solidFill>
        </p:spPr>
        <p:txBody>
          <a:bodyPr wrap="square" lIns="0" tIns="0" rIns="0" bIns="0" rtlCol="0"/>
          <a:lstStyle/>
          <a:p>
            <a:endParaRPr/>
          </a:p>
        </p:txBody>
      </p:sp>
      <p:sp>
        <p:nvSpPr>
          <p:cNvPr id="47" name="object 47"/>
          <p:cNvSpPr/>
          <p:nvPr/>
        </p:nvSpPr>
        <p:spPr>
          <a:xfrm>
            <a:off x="4670436" y="1944767"/>
            <a:ext cx="39370" cy="50800"/>
          </a:xfrm>
          <a:custGeom>
            <a:avLst/>
            <a:gdLst/>
            <a:ahLst/>
            <a:cxnLst/>
            <a:rect l="l" t="t" r="r" b="b"/>
            <a:pathLst>
              <a:path w="39370" h="50800">
                <a:moveTo>
                  <a:pt x="13449" y="38087"/>
                </a:moveTo>
                <a:lnTo>
                  <a:pt x="749" y="38087"/>
                </a:lnTo>
                <a:lnTo>
                  <a:pt x="678" y="43362"/>
                </a:lnTo>
                <a:lnTo>
                  <a:pt x="444" y="46596"/>
                </a:lnTo>
                <a:lnTo>
                  <a:pt x="0" y="50787"/>
                </a:lnTo>
                <a:lnTo>
                  <a:pt x="13436" y="50787"/>
                </a:lnTo>
                <a:lnTo>
                  <a:pt x="23325" y="48804"/>
                </a:lnTo>
                <a:lnTo>
                  <a:pt x="31399" y="43362"/>
                </a:lnTo>
                <a:lnTo>
                  <a:pt x="34946" y="38100"/>
                </a:lnTo>
                <a:lnTo>
                  <a:pt x="13449" y="38100"/>
                </a:lnTo>
                <a:close/>
              </a:path>
              <a:path w="39370" h="50800">
                <a:moveTo>
                  <a:pt x="13436" y="0"/>
                </a:moveTo>
                <a:lnTo>
                  <a:pt x="9931" y="0"/>
                </a:lnTo>
                <a:lnTo>
                  <a:pt x="7086" y="2832"/>
                </a:lnTo>
                <a:lnTo>
                  <a:pt x="7086" y="9855"/>
                </a:lnTo>
                <a:lnTo>
                  <a:pt x="9931" y="12700"/>
                </a:lnTo>
                <a:lnTo>
                  <a:pt x="20472" y="12700"/>
                </a:lnTo>
                <a:lnTo>
                  <a:pt x="26136" y="18376"/>
                </a:lnTo>
                <a:lnTo>
                  <a:pt x="26136" y="32423"/>
                </a:lnTo>
                <a:lnTo>
                  <a:pt x="20472" y="38087"/>
                </a:lnTo>
                <a:lnTo>
                  <a:pt x="13449" y="38100"/>
                </a:lnTo>
                <a:lnTo>
                  <a:pt x="34955" y="38087"/>
                </a:lnTo>
                <a:lnTo>
                  <a:pt x="36841" y="35289"/>
                </a:lnTo>
                <a:lnTo>
                  <a:pt x="38836" y="25400"/>
                </a:lnTo>
                <a:lnTo>
                  <a:pt x="36841" y="15510"/>
                </a:lnTo>
                <a:lnTo>
                  <a:pt x="31399" y="7437"/>
                </a:lnTo>
                <a:lnTo>
                  <a:pt x="23325" y="1995"/>
                </a:lnTo>
                <a:lnTo>
                  <a:pt x="13436" y="0"/>
                </a:lnTo>
                <a:close/>
              </a:path>
            </a:pathLst>
          </a:custGeom>
          <a:solidFill>
            <a:srgbClr val="EAEAEA"/>
          </a:solidFill>
        </p:spPr>
        <p:txBody>
          <a:bodyPr wrap="square" lIns="0" tIns="0" rIns="0" bIns="0" rtlCol="0"/>
          <a:lstStyle/>
          <a:p>
            <a:endParaRPr/>
          </a:p>
        </p:txBody>
      </p:sp>
      <p:sp>
        <p:nvSpPr>
          <p:cNvPr id="48" name="object 48"/>
          <p:cNvSpPr/>
          <p:nvPr/>
        </p:nvSpPr>
        <p:spPr>
          <a:xfrm>
            <a:off x="4303011" y="1843208"/>
            <a:ext cx="368300" cy="304800"/>
          </a:xfrm>
          <a:custGeom>
            <a:avLst/>
            <a:gdLst/>
            <a:ahLst/>
            <a:cxnLst/>
            <a:rect l="l" t="t" r="r" b="b"/>
            <a:pathLst>
              <a:path w="368300" h="304800">
                <a:moveTo>
                  <a:pt x="361325" y="177558"/>
                </a:moveTo>
                <a:lnTo>
                  <a:pt x="44411" y="177558"/>
                </a:lnTo>
                <a:lnTo>
                  <a:pt x="53581" y="198475"/>
                </a:lnTo>
                <a:lnTo>
                  <a:pt x="66397" y="217649"/>
                </a:lnTo>
                <a:lnTo>
                  <a:pt x="82511" y="234780"/>
                </a:lnTo>
                <a:lnTo>
                  <a:pt x="101574" y="249567"/>
                </a:lnTo>
                <a:lnTo>
                  <a:pt x="101574" y="299008"/>
                </a:lnTo>
                <a:lnTo>
                  <a:pt x="107251" y="304698"/>
                </a:lnTo>
                <a:lnTo>
                  <a:pt x="146672" y="304698"/>
                </a:lnTo>
                <a:lnTo>
                  <a:pt x="152349" y="299008"/>
                </a:lnTo>
                <a:lnTo>
                  <a:pt x="152349" y="272491"/>
                </a:lnTo>
                <a:lnTo>
                  <a:pt x="304698" y="272491"/>
                </a:lnTo>
                <a:lnTo>
                  <a:pt x="304698" y="249567"/>
                </a:lnTo>
                <a:lnTo>
                  <a:pt x="330893" y="227892"/>
                </a:lnTo>
                <a:lnTo>
                  <a:pt x="350904" y="201780"/>
                </a:lnTo>
                <a:lnTo>
                  <a:pt x="361325" y="177558"/>
                </a:lnTo>
                <a:close/>
              </a:path>
              <a:path w="368300" h="304800">
                <a:moveTo>
                  <a:pt x="304698" y="272491"/>
                </a:moveTo>
                <a:lnTo>
                  <a:pt x="253923" y="272491"/>
                </a:lnTo>
                <a:lnTo>
                  <a:pt x="253923" y="299008"/>
                </a:lnTo>
                <a:lnTo>
                  <a:pt x="259588" y="304698"/>
                </a:lnTo>
                <a:lnTo>
                  <a:pt x="299021" y="304698"/>
                </a:lnTo>
                <a:lnTo>
                  <a:pt x="304698" y="299008"/>
                </a:lnTo>
                <a:lnTo>
                  <a:pt x="304698" y="272491"/>
                </a:lnTo>
                <a:close/>
              </a:path>
              <a:path w="368300" h="304800">
                <a:moveTo>
                  <a:pt x="253923" y="272491"/>
                </a:moveTo>
                <a:lnTo>
                  <a:pt x="152349" y="272491"/>
                </a:lnTo>
                <a:lnTo>
                  <a:pt x="164547" y="275403"/>
                </a:lnTo>
                <a:lnTo>
                  <a:pt x="177099" y="277537"/>
                </a:lnTo>
                <a:lnTo>
                  <a:pt x="189973" y="278850"/>
                </a:lnTo>
                <a:lnTo>
                  <a:pt x="203136" y="279298"/>
                </a:lnTo>
                <a:lnTo>
                  <a:pt x="216299" y="278850"/>
                </a:lnTo>
                <a:lnTo>
                  <a:pt x="229173" y="277537"/>
                </a:lnTo>
                <a:lnTo>
                  <a:pt x="241725" y="275403"/>
                </a:lnTo>
                <a:lnTo>
                  <a:pt x="253923" y="272491"/>
                </a:lnTo>
                <a:close/>
              </a:path>
              <a:path w="368300" h="304800">
                <a:moveTo>
                  <a:pt x="44462" y="101561"/>
                </a:moveTo>
                <a:lnTo>
                  <a:pt x="5676" y="101561"/>
                </a:lnTo>
                <a:lnTo>
                  <a:pt x="0" y="107238"/>
                </a:lnTo>
                <a:lnTo>
                  <a:pt x="23" y="172083"/>
                </a:lnTo>
                <a:lnTo>
                  <a:pt x="5676" y="177736"/>
                </a:lnTo>
                <a:lnTo>
                  <a:pt x="44462" y="177736"/>
                </a:lnTo>
                <a:lnTo>
                  <a:pt x="44411" y="177558"/>
                </a:lnTo>
                <a:lnTo>
                  <a:pt x="361325" y="177558"/>
                </a:lnTo>
                <a:lnTo>
                  <a:pt x="363684" y="172059"/>
                </a:lnTo>
                <a:lnTo>
                  <a:pt x="368173" y="139649"/>
                </a:lnTo>
                <a:lnTo>
                  <a:pt x="360947" y="101739"/>
                </a:lnTo>
                <a:lnTo>
                  <a:pt x="44411" y="101739"/>
                </a:lnTo>
                <a:lnTo>
                  <a:pt x="44462" y="101561"/>
                </a:lnTo>
                <a:close/>
              </a:path>
              <a:path w="368300" h="304800">
                <a:moveTo>
                  <a:pt x="203136" y="0"/>
                </a:moveTo>
                <a:lnTo>
                  <a:pt x="149189" y="7644"/>
                </a:lnTo>
                <a:lnTo>
                  <a:pt x="102752" y="28862"/>
                </a:lnTo>
                <a:lnTo>
                  <a:pt x="66826" y="61084"/>
                </a:lnTo>
                <a:lnTo>
                  <a:pt x="44411" y="101739"/>
                </a:lnTo>
                <a:lnTo>
                  <a:pt x="360947" y="101739"/>
                </a:lnTo>
                <a:lnTo>
                  <a:pt x="336330" y="57173"/>
                </a:lnTo>
                <a:lnTo>
                  <a:pt x="300605" y="26943"/>
                </a:lnTo>
                <a:lnTo>
                  <a:pt x="255301" y="7119"/>
                </a:lnTo>
                <a:lnTo>
                  <a:pt x="203136" y="0"/>
                </a:lnTo>
                <a:close/>
              </a:path>
            </a:pathLst>
          </a:custGeom>
          <a:solidFill>
            <a:srgbClr val="EAEAEA"/>
          </a:solidFill>
        </p:spPr>
        <p:txBody>
          <a:bodyPr wrap="square" lIns="0" tIns="0" rIns="0" bIns="0" rtlCol="0"/>
          <a:lstStyle/>
          <a:p>
            <a:endParaRPr/>
          </a:p>
        </p:txBody>
      </p:sp>
      <p:sp>
        <p:nvSpPr>
          <p:cNvPr id="49" name="object 49"/>
          <p:cNvSpPr/>
          <p:nvPr/>
        </p:nvSpPr>
        <p:spPr>
          <a:xfrm>
            <a:off x="4347409" y="2020698"/>
            <a:ext cx="317500" cy="102235"/>
          </a:xfrm>
          <a:custGeom>
            <a:avLst/>
            <a:gdLst/>
            <a:ahLst/>
            <a:cxnLst/>
            <a:rect l="l" t="t" r="r" b="b"/>
            <a:pathLst>
              <a:path w="317500" h="102235">
                <a:moveTo>
                  <a:pt x="0" y="0"/>
                </a:moveTo>
                <a:lnTo>
                  <a:pt x="22397" y="40677"/>
                </a:lnTo>
                <a:lnTo>
                  <a:pt x="58323" y="72924"/>
                </a:lnTo>
                <a:lnTo>
                  <a:pt x="104772" y="94163"/>
                </a:lnTo>
                <a:lnTo>
                  <a:pt x="158737" y="101815"/>
                </a:lnTo>
                <a:lnTo>
                  <a:pt x="212702" y="94163"/>
                </a:lnTo>
                <a:lnTo>
                  <a:pt x="259151" y="72924"/>
                </a:lnTo>
                <a:lnTo>
                  <a:pt x="283545" y="51028"/>
                </a:lnTo>
                <a:lnTo>
                  <a:pt x="158737" y="51028"/>
                </a:lnTo>
                <a:lnTo>
                  <a:pt x="114180" y="47507"/>
                </a:lnTo>
                <a:lnTo>
                  <a:pt x="72391" y="37387"/>
                </a:lnTo>
                <a:lnTo>
                  <a:pt x="34091" y="21330"/>
                </a:lnTo>
                <a:lnTo>
                  <a:pt x="0" y="0"/>
                </a:lnTo>
                <a:close/>
              </a:path>
              <a:path w="317500" h="102235">
                <a:moveTo>
                  <a:pt x="317474" y="0"/>
                </a:moveTo>
                <a:lnTo>
                  <a:pt x="283383" y="21330"/>
                </a:lnTo>
                <a:lnTo>
                  <a:pt x="245083" y="37387"/>
                </a:lnTo>
                <a:lnTo>
                  <a:pt x="203294" y="47507"/>
                </a:lnTo>
                <a:lnTo>
                  <a:pt x="158737" y="51028"/>
                </a:lnTo>
                <a:lnTo>
                  <a:pt x="283545" y="51028"/>
                </a:lnTo>
                <a:lnTo>
                  <a:pt x="295077" y="40677"/>
                </a:lnTo>
                <a:lnTo>
                  <a:pt x="317474" y="0"/>
                </a:lnTo>
                <a:close/>
              </a:path>
            </a:pathLst>
          </a:custGeom>
          <a:solidFill>
            <a:srgbClr val="000000">
              <a:alpha val="9999"/>
            </a:srgbClr>
          </a:solidFill>
        </p:spPr>
        <p:txBody>
          <a:bodyPr wrap="square" lIns="0" tIns="0" rIns="0" bIns="0" rtlCol="0"/>
          <a:lstStyle/>
          <a:p>
            <a:endParaRPr/>
          </a:p>
        </p:txBody>
      </p:sp>
      <p:sp>
        <p:nvSpPr>
          <p:cNvPr id="50" name="object 50"/>
          <p:cNvSpPr/>
          <p:nvPr/>
        </p:nvSpPr>
        <p:spPr>
          <a:xfrm>
            <a:off x="4404581" y="1919373"/>
            <a:ext cx="25400" cy="25400"/>
          </a:xfrm>
          <a:custGeom>
            <a:avLst/>
            <a:gdLst/>
            <a:ahLst/>
            <a:cxnLst/>
            <a:rect l="l" t="t" r="r" b="b"/>
            <a:pathLst>
              <a:path w="25400" h="25400">
                <a:moveTo>
                  <a:pt x="19710" y="0"/>
                </a:moveTo>
                <a:lnTo>
                  <a:pt x="5676" y="0"/>
                </a:lnTo>
                <a:lnTo>
                  <a:pt x="0" y="5676"/>
                </a:lnTo>
                <a:lnTo>
                  <a:pt x="0" y="19710"/>
                </a:lnTo>
                <a:lnTo>
                  <a:pt x="5676" y="25400"/>
                </a:lnTo>
                <a:lnTo>
                  <a:pt x="19710" y="25400"/>
                </a:lnTo>
                <a:lnTo>
                  <a:pt x="25387" y="19710"/>
                </a:lnTo>
                <a:lnTo>
                  <a:pt x="25387" y="5676"/>
                </a:lnTo>
                <a:lnTo>
                  <a:pt x="19710" y="0"/>
                </a:lnTo>
                <a:close/>
              </a:path>
            </a:pathLst>
          </a:custGeom>
          <a:solidFill>
            <a:srgbClr val="434854"/>
          </a:solidFill>
        </p:spPr>
        <p:txBody>
          <a:bodyPr wrap="square" lIns="0" tIns="0" rIns="0" bIns="0" rtlCol="0"/>
          <a:lstStyle/>
          <a:p>
            <a:endParaRPr/>
          </a:p>
        </p:txBody>
      </p:sp>
      <p:sp>
        <p:nvSpPr>
          <p:cNvPr id="51" name="object 51"/>
          <p:cNvSpPr/>
          <p:nvPr/>
        </p:nvSpPr>
        <p:spPr>
          <a:xfrm>
            <a:off x="4365250" y="1830055"/>
            <a:ext cx="73660" cy="52069"/>
          </a:xfrm>
          <a:custGeom>
            <a:avLst/>
            <a:gdLst/>
            <a:ahLst/>
            <a:cxnLst/>
            <a:rect l="l" t="t" r="r" b="b"/>
            <a:pathLst>
              <a:path w="73660" h="52069">
                <a:moveTo>
                  <a:pt x="31757" y="0"/>
                </a:moveTo>
                <a:lnTo>
                  <a:pt x="17483" y="2858"/>
                </a:lnTo>
                <a:lnTo>
                  <a:pt x="4965" y="11225"/>
                </a:lnTo>
                <a:lnTo>
                  <a:pt x="0" y="16178"/>
                </a:lnTo>
                <a:lnTo>
                  <a:pt x="0" y="24204"/>
                </a:lnTo>
                <a:lnTo>
                  <a:pt x="27317" y="51509"/>
                </a:lnTo>
                <a:lnTo>
                  <a:pt x="37743" y="43820"/>
                </a:lnTo>
                <a:lnTo>
                  <a:pt x="48907" y="36882"/>
                </a:lnTo>
                <a:lnTo>
                  <a:pt x="60757" y="30739"/>
                </a:lnTo>
                <a:lnTo>
                  <a:pt x="73240" y="25436"/>
                </a:lnTo>
                <a:lnTo>
                  <a:pt x="68364" y="20597"/>
                </a:lnTo>
                <a:lnTo>
                  <a:pt x="60782" y="13168"/>
                </a:lnTo>
                <a:lnTo>
                  <a:pt x="58826" y="11225"/>
                </a:lnTo>
                <a:lnTo>
                  <a:pt x="46101" y="2754"/>
                </a:lnTo>
                <a:lnTo>
                  <a:pt x="31757" y="0"/>
                </a:lnTo>
                <a:close/>
              </a:path>
            </a:pathLst>
          </a:custGeom>
          <a:solidFill>
            <a:srgbClr val="EAEAEA"/>
          </a:solidFill>
        </p:spPr>
        <p:txBody>
          <a:bodyPr wrap="square" lIns="0" tIns="0" rIns="0" bIns="0" rtlCol="0"/>
          <a:lstStyle/>
          <a:p>
            <a:endParaRPr/>
          </a:p>
        </p:txBody>
      </p:sp>
      <p:sp>
        <p:nvSpPr>
          <p:cNvPr id="52" name="object 52"/>
          <p:cNvSpPr/>
          <p:nvPr/>
        </p:nvSpPr>
        <p:spPr>
          <a:xfrm>
            <a:off x="4365250" y="1830055"/>
            <a:ext cx="73660" cy="52069"/>
          </a:xfrm>
          <a:custGeom>
            <a:avLst/>
            <a:gdLst/>
            <a:ahLst/>
            <a:cxnLst/>
            <a:rect l="l" t="t" r="r" b="b"/>
            <a:pathLst>
              <a:path w="73660" h="52069">
                <a:moveTo>
                  <a:pt x="31757" y="0"/>
                </a:moveTo>
                <a:lnTo>
                  <a:pt x="17483" y="2858"/>
                </a:lnTo>
                <a:lnTo>
                  <a:pt x="4965" y="11225"/>
                </a:lnTo>
                <a:lnTo>
                  <a:pt x="0" y="16178"/>
                </a:lnTo>
                <a:lnTo>
                  <a:pt x="0" y="24204"/>
                </a:lnTo>
                <a:lnTo>
                  <a:pt x="27317" y="51509"/>
                </a:lnTo>
                <a:lnTo>
                  <a:pt x="37743" y="43820"/>
                </a:lnTo>
                <a:lnTo>
                  <a:pt x="48907" y="36882"/>
                </a:lnTo>
                <a:lnTo>
                  <a:pt x="60757" y="30739"/>
                </a:lnTo>
                <a:lnTo>
                  <a:pt x="73240" y="25436"/>
                </a:lnTo>
                <a:lnTo>
                  <a:pt x="68364" y="20597"/>
                </a:lnTo>
                <a:lnTo>
                  <a:pt x="60782" y="13168"/>
                </a:lnTo>
                <a:lnTo>
                  <a:pt x="58826" y="11225"/>
                </a:lnTo>
                <a:lnTo>
                  <a:pt x="46101" y="2754"/>
                </a:lnTo>
                <a:lnTo>
                  <a:pt x="31757" y="0"/>
                </a:lnTo>
                <a:close/>
              </a:path>
            </a:pathLst>
          </a:custGeom>
          <a:solidFill>
            <a:srgbClr val="000000">
              <a:alpha val="9999"/>
            </a:srgbClr>
          </a:solidFill>
        </p:spPr>
        <p:txBody>
          <a:bodyPr wrap="square" lIns="0" tIns="0" rIns="0" bIns="0" rtlCol="0"/>
          <a:lstStyle/>
          <a:p>
            <a:endParaRPr/>
          </a:p>
        </p:txBody>
      </p:sp>
      <p:sp>
        <p:nvSpPr>
          <p:cNvPr id="53" name="object 53"/>
          <p:cNvSpPr/>
          <p:nvPr/>
        </p:nvSpPr>
        <p:spPr>
          <a:xfrm>
            <a:off x="4442668" y="1868592"/>
            <a:ext cx="127000" cy="12700"/>
          </a:xfrm>
          <a:custGeom>
            <a:avLst/>
            <a:gdLst/>
            <a:ahLst/>
            <a:cxnLst/>
            <a:rect l="l" t="t" r="r" b="b"/>
            <a:pathLst>
              <a:path w="127000" h="12700">
                <a:moveTo>
                  <a:pt x="124117" y="0"/>
                </a:moveTo>
                <a:lnTo>
                  <a:pt x="2844" y="0"/>
                </a:lnTo>
                <a:lnTo>
                  <a:pt x="0" y="2844"/>
                </a:lnTo>
                <a:lnTo>
                  <a:pt x="0" y="9855"/>
                </a:lnTo>
                <a:lnTo>
                  <a:pt x="2844" y="12700"/>
                </a:lnTo>
                <a:lnTo>
                  <a:pt x="124117" y="12700"/>
                </a:lnTo>
                <a:lnTo>
                  <a:pt x="126949" y="9855"/>
                </a:lnTo>
                <a:lnTo>
                  <a:pt x="126949" y="2844"/>
                </a:lnTo>
                <a:lnTo>
                  <a:pt x="124117" y="0"/>
                </a:lnTo>
                <a:close/>
              </a:path>
            </a:pathLst>
          </a:custGeom>
          <a:solidFill>
            <a:srgbClr val="434854"/>
          </a:solidFill>
        </p:spPr>
        <p:txBody>
          <a:bodyPr wrap="square" lIns="0" tIns="0" rIns="0" bIns="0" rtlCol="0"/>
          <a:lstStyle/>
          <a:p>
            <a:endParaRPr/>
          </a:p>
        </p:txBody>
      </p:sp>
      <p:sp>
        <p:nvSpPr>
          <p:cNvPr id="54" name="object 24">
            <a:extLst>
              <a:ext uri="{FF2B5EF4-FFF2-40B4-BE49-F238E27FC236}">
                <a16:creationId xmlns:a16="http://schemas.microsoft.com/office/drawing/2014/main" id="{00C31C53-1FEC-4742-8055-B76AF6376F4A}"/>
              </a:ext>
            </a:extLst>
          </p:cNvPr>
          <p:cNvSpPr txBox="1"/>
          <p:nvPr/>
        </p:nvSpPr>
        <p:spPr>
          <a:xfrm>
            <a:off x="386308" y="6934200"/>
            <a:ext cx="7002145" cy="135935"/>
          </a:xfrm>
          <a:prstGeom prst="rect">
            <a:avLst/>
          </a:prstGeom>
        </p:spPr>
        <p:txBody>
          <a:bodyPr vert="horz" wrap="square" lIns="0" tIns="12700" rIns="0" bIns="0" rtlCol="0">
            <a:spAutoFit/>
          </a:bodyPr>
          <a:lstStyle/>
          <a:p>
            <a:pPr marL="12700" marR="11430">
              <a:lnSpc>
                <a:spcPct val="100000"/>
              </a:lnSpc>
              <a:spcBef>
                <a:spcPts val="100"/>
              </a:spcBef>
            </a:pPr>
            <a:r>
              <a:rPr sz="800" b="0" dirty="0">
                <a:solidFill>
                  <a:srgbClr val="404042"/>
                </a:solidFill>
                <a:latin typeface="Gotham Narrow Book" pitchFamily="50" charset="0"/>
                <a:cs typeface="Gotham Narrow Light"/>
              </a:rPr>
              <a:t>*</a:t>
            </a:r>
            <a:r>
              <a:rPr lang="en-US" sz="800" b="0" dirty="0">
                <a:solidFill>
                  <a:srgbClr val="404042"/>
                </a:solidFill>
                <a:latin typeface="Gotham Narrow Book" pitchFamily="50" charset="0"/>
                <a:cs typeface="Gotham Narrow Light"/>
              </a:rPr>
              <a:t>Per data from the Canadian Exchange Traded Fund Association (“CETFA”).</a:t>
            </a:r>
            <a:endParaRPr sz="1100" dirty="0">
              <a:latin typeface="Gotham Narrow Book" pitchFamily="50" charset="0"/>
              <a:cs typeface="Gotham Narrow Book"/>
            </a:endParaRPr>
          </a:p>
        </p:txBody>
      </p:sp>
      <p:sp>
        <p:nvSpPr>
          <p:cNvPr id="55" name="object 5">
            <a:extLst>
              <a:ext uri="{FF2B5EF4-FFF2-40B4-BE49-F238E27FC236}">
                <a16:creationId xmlns:a16="http://schemas.microsoft.com/office/drawing/2014/main" id="{A6C5ECF9-EB36-4B4D-BB75-253B5FEBE313}"/>
              </a:ext>
            </a:extLst>
          </p:cNvPr>
          <p:cNvSpPr txBox="1"/>
          <p:nvPr/>
        </p:nvSpPr>
        <p:spPr>
          <a:xfrm>
            <a:off x="4044950" y="2453611"/>
            <a:ext cx="3321050" cy="1841914"/>
          </a:xfrm>
          <a:prstGeom prst="rect">
            <a:avLst/>
          </a:prstGeom>
        </p:spPr>
        <p:txBody>
          <a:bodyPr vert="horz" wrap="square" lIns="0" tIns="17145" rIns="0" bIns="0" rtlCol="0">
            <a:spAutoFit/>
          </a:bodyPr>
          <a:lstStyle/>
          <a:p>
            <a:pPr marL="12700">
              <a:lnSpc>
                <a:spcPct val="122000"/>
              </a:lnSpc>
              <a:spcBef>
                <a:spcPts val="390"/>
              </a:spcBef>
            </a:pPr>
            <a:r>
              <a:rPr sz="1150" b="1" spc="-15" dirty="0">
                <a:solidFill>
                  <a:srgbClr val="77C043"/>
                </a:solidFill>
                <a:latin typeface="Sentinel Bold"/>
                <a:cs typeface="Sentinel Bold"/>
              </a:rPr>
              <a:t>About</a:t>
            </a:r>
            <a:r>
              <a:rPr sz="1150" b="1" spc="-30" dirty="0">
                <a:solidFill>
                  <a:srgbClr val="77C043"/>
                </a:solidFill>
                <a:latin typeface="Sentinel Bold"/>
                <a:cs typeface="Sentinel Bold"/>
              </a:rPr>
              <a:t> </a:t>
            </a:r>
            <a:r>
              <a:rPr sz="1150" b="1" spc="-20" dirty="0">
                <a:solidFill>
                  <a:srgbClr val="77C043"/>
                </a:solidFill>
                <a:latin typeface="Sentinel Bold"/>
                <a:cs typeface="Sentinel Bold"/>
              </a:rPr>
              <a:t>Justwealth</a:t>
            </a:r>
            <a:endParaRPr sz="1150" dirty="0">
              <a:latin typeface="Sentinel Bold"/>
              <a:cs typeface="Sentinel Bold"/>
            </a:endParaRPr>
          </a:p>
          <a:p>
            <a:pPr marL="12700" marR="5080">
              <a:lnSpc>
                <a:spcPct val="122000"/>
              </a:lnSpc>
              <a:spcBef>
                <a:spcPts val="390"/>
              </a:spcBef>
            </a:pPr>
            <a:r>
              <a:rPr sz="900" b="0" spc="-5" dirty="0">
                <a:solidFill>
                  <a:srgbClr val="414042"/>
                </a:solidFill>
                <a:latin typeface="Gotham Narrow Book" pitchFamily="50" charset="0"/>
                <a:cs typeface="Gotham Narrow Light"/>
              </a:rPr>
              <a:t>Justwealth </a:t>
            </a:r>
            <a:r>
              <a:rPr sz="900" b="0" dirty="0">
                <a:solidFill>
                  <a:srgbClr val="414042"/>
                </a:solidFill>
                <a:latin typeface="Gotham Narrow Book" pitchFamily="50" charset="0"/>
                <a:cs typeface="Gotham Narrow Light"/>
              </a:rPr>
              <a:t>is </a:t>
            </a:r>
            <a:r>
              <a:rPr lang="en-US" sz="900" b="0" dirty="0">
                <a:solidFill>
                  <a:srgbClr val="414042"/>
                </a:solidFill>
                <a:latin typeface="Gotham Narrow Book" pitchFamily="50" charset="0"/>
                <a:cs typeface="Gotham Narrow Light"/>
              </a:rPr>
              <a:t>a leading </a:t>
            </a:r>
            <a:r>
              <a:rPr lang="en-US" sz="900" b="0" spc="-5" dirty="0">
                <a:solidFill>
                  <a:srgbClr val="414042"/>
                </a:solidFill>
                <a:latin typeface="Gotham Narrow Book" pitchFamily="50" charset="0"/>
                <a:cs typeface="Gotham Narrow Light"/>
              </a:rPr>
              <a:t>Canadian </a:t>
            </a:r>
            <a:r>
              <a:rPr sz="900" b="0" dirty="0">
                <a:solidFill>
                  <a:srgbClr val="414042"/>
                </a:solidFill>
                <a:latin typeface="Gotham Narrow Book" pitchFamily="50" charset="0"/>
                <a:cs typeface="Gotham Narrow Light"/>
              </a:rPr>
              <a:t>online </a:t>
            </a:r>
            <a:r>
              <a:rPr sz="900" b="0" spc="-5" dirty="0">
                <a:solidFill>
                  <a:srgbClr val="414042"/>
                </a:solidFill>
                <a:latin typeface="Gotham Narrow Book" pitchFamily="50" charset="0"/>
                <a:cs typeface="Gotham Narrow Light"/>
              </a:rPr>
              <a:t>portfolio  management platform, committed </a:t>
            </a:r>
            <a:r>
              <a:rPr sz="900" b="0" spc="-10" dirty="0">
                <a:solidFill>
                  <a:srgbClr val="414042"/>
                </a:solidFill>
                <a:latin typeface="Gotham Narrow Book" pitchFamily="50" charset="0"/>
                <a:cs typeface="Gotham Narrow Light"/>
              </a:rPr>
              <a:t>to providing </a:t>
            </a:r>
            <a:r>
              <a:rPr sz="900" b="0" spc="-5" dirty="0">
                <a:solidFill>
                  <a:srgbClr val="414042"/>
                </a:solidFill>
                <a:latin typeface="Gotham Narrow Book" pitchFamily="50" charset="0"/>
                <a:cs typeface="Gotham Narrow Light"/>
              </a:rPr>
              <a:t>honest, </a:t>
            </a:r>
            <a:r>
              <a:rPr sz="900" b="0" dirty="0">
                <a:solidFill>
                  <a:srgbClr val="414042"/>
                </a:solidFill>
                <a:latin typeface="Gotham Narrow Book" pitchFamily="50" charset="0"/>
                <a:cs typeface="Gotham Narrow Light"/>
              </a:rPr>
              <a:t>smart  and </a:t>
            </a:r>
            <a:r>
              <a:rPr sz="900" b="0" spc="-10" dirty="0">
                <a:solidFill>
                  <a:srgbClr val="414042"/>
                </a:solidFill>
                <a:latin typeface="Gotham Narrow Book" pitchFamily="50" charset="0"/>
                <a:cs typeface="Gotham Narrow Light"/>
              </a:rPr>
              <a:t>cost-effective </a:t>
            </a:r>
            <a:r>
              <a:rPr sz="900" b="0" spc="-5" dirty="0">
                <a:solidFill>
                  <a:srgbClr val="414042"/>
                </a:solidFill>
                <a:latin typeface="Gotham Narrow Book" pitchFamily="50" charset="0"/>
                <a:cs typeface="Gotham Narrow Light"/>
              </a:rPr>
              <a:t>wealth</a:t>
            </a:r>
            <a:r>
              <a:rPr sz="900" b="0" spc="5" dirty="0">
                <a:solidFill>
                  <a:srgbClr val="414042"/>
                </a:solidFill>
                <a:latin typeface="Gotham Narrow Book" pitchFamily="50" charset="0"/>
                <a:cs typeface="Gotham Narrow Light"/>
              </a:rPr>
              <a:t> </a:t>
            </a:r>
            <a:r>
              <a:rPr sz="900" b="0" spc="-5" dirty="0">
                <a:solidFill>
                  <a:srgbClr val="414042"/>
                </a:solidFill>
                <a:latin typeface="Gotham Narrow Book" pitchFamily="50" charset="0"/>
                <a:cs typeface="Gotham Narrow Light"/>
              </a:rPr>
              <a:t>management.</a:t>
            </a:r>
            <a:endParaRPr sz="900" dirty="0">
              <a:latin typeface="Gotham Narrow Book" pitchFamily="50" charset="0"/>
              <a:cs typeface="Gotham Narrow Light"/>
            </a:endParaRPr>
          </a:p>
          <a:p>
            <a:pPr marL="12700" marR="112395">
              <a:lnSpc>
                <a:spcPct val="122000"/>
              </a:lnSpc>
              <a:spcBef>
                <a:spcPts val="390"/>
              </a:spcBef>
            </a:pPr>
            <a:r>
              <a:rPr sz="900" b="0" spc="-5" dirty="0">
                <a:solidFill>
                  <a:srgbClr val="414042"/>
                </a:solidFill>
                <a:latin typeface="Gotham Narrow Book" pitchFamily="50" charset="0"/>
                <a:cs typeface="Gotham Narrow Light"/>
              </a:rPr>
              <a:t>Justwealth </a:t>
            </a:r>
            <a:r>
              <a:rPr sz="900" b="0" spc="-10" dirty="0">
                <a:solidFill>
                  <a:srgbClr val="414042"/>
                </a:solidFill>
                <a:latin typeface="Gotham Narrow Book" pitchFamily="50" charset="0"/>
                <a:cs typeface="Gotham Narrow Light"/>
              </a:rPr>
              <a:t>provides investment </a:t>
            </a:r>
            <a:r>
              <a:rPr sz="900" b="0" spc="-5" dirty="0">
                <a:solidFill>
                  <a:srgbClr val="414042"/>
                </a:solidFill>
                <a:latin typeface="Gotham Narrow Book" pitchFamily="50" charset="0"/>
                <a:cs typeface="Gotham Narrow Light"/>
              </a:rPr>
              <a:t>management services </a:t>
            </a:r>
            <a:r>
              <a:rPr sz="900" b="0" dirty="0">
                <a:solidFill>
                  <a:srgbClr val="414042"/>
                </a:solidFill>
                <a:latin typeface="Gotham Narrow Book" pitchFamily="50" charset="0"/>
                <a:cs typeface="Gotham Narrow Light"/>
              </a:rPr>
              <a:t>in  an </a:t>
            </a:r>
            <a:r>
              <a:rPr sz="900" b="0" spc="-5" dirty="0">
                <a:solidFill>
                  <a:srgbClr val="414042"/>
                </a:solidFill>
                <a:latin typeface="Gotham Narrow Book" pitchFamily="50" charset="0"/>
                <a:cs typeface="Gotham Narrow Light"/>
              </a:rPr>
              <a:t>easy-to-use </a:t>
            </a:r>
            <a:r>
              <a:rPr sz="900" b="0" dirty="0">
                <a:solidFill>
                  <a:srgbClr val="414042"/>
                </a:solidFill>
                <a:latin typeface="Gotham Narrow Book" pitchFamily="50" charset="0"/>
                <a:cs typeface="Gotham Narrow Light"/>
              </a:rPr>
              <a:t>and </a:t>
            </a:r>
            <a:r>
              <a:rPr sz="900" b="0" spc="-10" dirty="0">
                <a:solidFill>
                  <a:srgbClr val="414042"/>
                </a:solidFill>
                <a:latin typeface="Gotham Narrow Book" pitchFamily="50" charset="0"/>
                <a:cs typeface="Gotham Narrow Light"/>
              </a:rPr>
              <a:t>convenient </a:t>
            </a:r>
            <a:r>
              <a:rPr sz="900" b="0" dirty="0">
                <a:solidFill>
                  <a:srgbClr val="414042"/>
                </a:solidFill>
                <a:latin typeface="Gotham Narrow Book" pitchFamily="50" charset="0"/>
                <a:cs typeface="Gotham Narrow Light"/>
              </a:rPr>
              <a:t>online </a:t>
            </a:r>
            <a:r>
              <a:rPr sz="900" b="0" spc="-5" dirty="0">
                <a:solidFill>
                  <a:srgbClr val="414042"/>
                </a:solidFill>
                <a:latin typeface="Gotham Narrow Book" pitchFamily="50" charset="0"/>
                <a:cs typeface="Gotham Narrow Light"/>
              </a:rPr>
              <a:t>format. </a:t>
            </a:r>
            <a:r>
              <a:rPr sz="900" b="0" spc="-25" dirty="0">
                <a:solidFill>
                  <a:srgbClr val="414042"/>
                </a:solidFill>
                <a:latin typeface="Gotham Narrow Book" pitchFamily="50" charset="0"/>
                <a:cs typeface="Gotham Narrow Light"/>
              </a:rPr>
              <a:t>Your</a:t>
            </a:r>
            <a:r>
              <a:rPr sz="900" b="0" spc="5" dirty="0">
                <a:solidFill>
                  <a:srgbClr val="414042"/>
                </a:solidFill>
                <a:latin typeface="Gotham Narrow Book" pitchFamily="50" charset="0"/>
                <a:cs typeface="Gotham Narrow Light"/>
              </a:rPr>
              <a:t> </a:t>
            </a:r>
            <a:r>
              <a:rPr sz="900" b="0" spc="-5" dirty="0">
                <a:solidFill>
                  <a:srgbClr val="414042"/>
                </a:solidFill>
                <a:latin typeface="Gotham Narrow Book" pitchFamily="50" charset="0"/>
                <a:cs typeface="Gotham Narrow Light"/>
              </a:rPr>
              <a:t>Personal</a:t>
            </a:r>
            <a:r>
              <a:rPr lang="en-US" sz="900" b="0" spc="-5" dirty="0">
                <a:solidFill>
                  <a:srgbClr val="414042"/>
                </a:solidFill>
                <a:latin typeface="Gotham Narrow Book" pitchFamily="50" charset="0"/>
                <a:cs typeface="Gotham Narrow Light"/>
              </a:rPr>
              <a:t> </a:t>
            </a:r>
            <a:r>
              <a:rPr sz="900" b="0" spc="-20" dirty="0">
                <a:solidFill>
                  <a:srgbClr val="414042"/>
                </a:solidFill>
                <a:latin typeface="Gotham Narrow Book" pitchFamily="50" charset="0"/>
                <a:cs typeface="Gotham Narrow Light"/>
              </a:rPr>
              <a:t>Portfolio</a:t>
            </a:r>
            <a:r>
              <a:rPr sz="900" b="0" spc="-45" dirty="0">
                <a:solidFill>
                  <a:srgbClr val="414042"/>
                </a:solidFill>
                <a:latin typeface="Gotham Narrow Book" pitchFamily="50" charset="0"/>
                <a:cs typeface="Gotham Narrow Light"/>
              </a:rPr>
              <a:t> </a:t>
            </a:r>
            <a:r>
              <a:rPr sz="900" b="0" spc="-20" dirty="0">
                <a:solidFill>
                  <a:srgbClr val="414042"/>
                </a:solidFill>
                <a:latin typeface="Gotham Narrow Book" pitchFamily="50" charset="0"/>
                <a:cs typeface="Gotham Narrow Light"/>
              </a:rPr>
              <a:t>Manager</a:t>
            </a:r>
            <a:r>
              <a:rPr sz="900" b="0" spc="-45" dirty="0">
                <a:solidFill>
                  <a:srgbClr val="414042"/>
                </a:solidFill>
                <a:latin typeface="Gotham Narrow Book" pitchFamily="50" charset="0"/>
                <a:cs typeface="Gotham Narrow Light"/>
              </a:rPr>
              <a:t> </a:t>
            </a:r>
            <a:r>
              <a:rPr sz="900" b="0" spc="-15" dirty="0">
                <a:solidFill>
                  <a:srgbClr val="414042"/>
                </a:solidFill>
                <a:latin typeface="Gotham Narrow Book" pitchFamily="50" charset="0"/>
                <a:cs typeface="Gotham Narrow Light"/>
              </a:rPr>
              <a:t>will</a:t>
            </a:r>
            <a:r>
              <a:rPr sz="900" b="0" spc="-45" dirty="0">
                <a:solidFill>
                  <a:srgbClr val="414042"/>
                </a:solidFill>
                <a:latin typeface="Gotham Narrow Book" pitchFamily="50" charset="0"/>
                <a:cs typeface="Gotham Narrow Light"/>
              </a:rPr>
              <a:t> </a:t>
            </a:r>
            <a:r>
              <a:rPr sz="900" b="0" spc="-25" dirty="0">
                <a:solidFill>
                  <a:srgbClr val="414042"/>
                </a:solidFill>
                <a:latin typeface="Gotham Narrow Book" pitchFamily="50" charset="0"/>
                <a:cs typeface="Gotham Narrow Light"/>
              </a:rPr>
              <a:t>work</a:t>
            </a:r>
            <a:r>
              <a:rPr sz="900" b="0" spc="-45" dirty="0">
                <a:solidFill>
                  <a:srgbClr val="414042"/>
                </a:solidFill>
                <a:latin typeface="Gotham Narrow Book" pitchFamily="50" charset="0"/>
                <a:cs typeface="Gotham Narrow Light"/>
              </a:rPr>
              <a:t> </a:t>
            </a:r>
            <a:r>
              <a:rPr sz="900" b="0" spc="-15" dirty="0">
                <a:solidFill>
                  <a:srgbClr val="414042"/>
                </a:solidFill>
                <a:latin typeface="Gotham Narrow Book" pitchFamily="50" charset="0"/>
                <a:cs typeface="Gotham Narrow Light"/>
              </a:rPr>
              <a:t>with</a:t>
            </a:r>
            <a:r>
              <a:rPr sz="900" b="0" spc="-45" dirty="0">
                <a:solidFill>
                  <a:srgbClr val="414042"/>
                </a:solidFill>
                <a:latin typeface="Gotham Narrow Book" pitchFamily="50" charset="0"/>
                <a:cs typeface="Gotham Narrow Light"/>
              </a:rPr>
              <a:t> </a:t>
            </a:r>
            <a:r>
              <a:rPr sz="900" b="0" spc="-25" dirty="0">
                <a:solidFill>
                  <a:srgbClr val="414042"/>
                </a:solidFill>
                <a:latin typeface="Gotham Narrow Book" pitchFamily="50" charset="0"/>
                <a:cs typeface="Gotham Narrow Light"/>
              </a:rPr>
              <a:t>you</a:t>
            </a:r>
            <a:r>
              <a:rPr sz="900" b="0" spc="-45" dirty="0">
                <a:solidFill>
                  <a:srgbClr val="414042"/>
                </a:solidFill>
                <a:latin typeface="Gotham Narrow Book" pitchFamily="50" charset="0"/>
                <a:cs typeface="Gotham Narrow Light"/>
              </a:rPr>
              <a:t> </a:t>
            </a:r>
            <a:r>
              <a:rPr sz="900" b="0" spc="-20" dirty="0">
                <a:solidFill>
                  <a:srgbClr val="414042"/>
                </a:solidFill>
                <a:latin typeface="Gotham Narrow Book" pitchFamily="50" charset="0"/>
                <a:cs typeface="Gotham Narrow Light"/>
              </a:rPr>
              <a:t>to</a:t>
            </a:r>
            <a:r>
              <a:rPr sz="900" b="0" spc="-45" dirty="0">
                <a:solidFill>
                  <a:srgbClr val="414042"/>
                </a:solidFill>
                <a:latin typeface="Gotham Narrow Book" pitchFamily="50" charset="0"/>
                <a:cs typeface="Gotham Narrow Light"/>
              </a:rPr>
              <a:t> </a:t>
            </a:r>
            <a:r>
              <a:rPr sz="900" b="0" spc="-25" dirty="0">
                <a:solidFill>
                  <a:srgbClr val="414042"/>
                </a:solidFill>
                <a:latin typeface="Gotham Narrow Book" pitchFamily="50" charset="0"/>
                <a:cs typeface="Gotham Narrow Light"/>
              </a:rPr>
              <a:t>create</a:t>
            </a:r>
            <a:r>
              <a:rPr sz="900" b="0" spc="-45" dirty="0">
                <a:solidFill>
                  <a:srgbClr val="414042"/>
                </a:solidFill>
                <a:latin typeface="Gotham Narrow Book" pitchFamily="50" charset="0"/>
                <a:cs typeface="Gotham Narrow Light"/>
              </a:rPr>
              <a:t> </a:t>
            </a:r>
            <a:r>
              <a:rPr sz="900" b="0" dirty="0">
                <a:solidFill>
                  <a:srgbClr val="414042"/>
                </a:solidFill>
                <a:latin typeface="Gotham Narrow Book" pitchFamily="50" charset="0"/>
                <a:cs typeface="Gotham Narrow Light"/>
              </a:rPr>
              <a:t>a</a:t>
            </a:r>
            <a:r>
              <a:rPr sz="900" b="0" spc="-45" dirty="0">
                <a:solidFill>
                  <a:srgbClr val="414042"/>
                </a:solidFill>
                <a:latin typeface="Gotham Narrow Book" pitchFamily="50" charset="0"/>
                <a:cs typeface="Gotham Narrow Light"/>
              </a:rPr>
              <a:t> </a:t>
            </a:r>
            <a:r>
              <a:rPr sz="900" b="0" spc="-25" dirty="0">
                <a:solidFill>
                  <a:srgbClr val="414042"/>
                </a:solidFill>
                <a:latin typeface="Gotham Narrow Book" pitchFamily="50" charset="0"/>
                <a:cs typeface="Gotham Narrow Light"/>
              </a:rPr>
              <a:t>well-structured  </a:t>
            </a:r>
            <a:r>
              <a:rPr sz="900" b="0" spc="-10" dirty="0">
                <a:solidFill>
                  <a:srgbClr val="414042"/>
                </a:solidFill>
                <a:latin typeface="Gotham Narrow Book" pitchFamily="50" charset="0"/>
                <a:cs typeface="Gotham Narrow Light"/>
              </a:rPr>
              <a:t>investment </a:t>
            </a:r>
            <a:r>
              <a:rPr sz="900" b="0" dirty="0">
                <a:solidFill>
                  <a:srgbClr val="414042"/>
                </a:solidFill>
                <a:latin typeface="Gotham Narrow Book" pitchFamily="50" charset="0"/>
                <a:cs typeface="Gotham Narrow Light"/>
              </a:rPr>
              <a:t>plan, build </a:t>
            </a:r>
            <a:r>
              <a:rPr sz="900" b="0" spc="-5" dirty="0">
                <a:solidFill>
                  <a:srgbClr val="414042"/>
                </a:solidFill>
                <a:latin typeface="Gotham Narrow Book" pitchFamily="50" charset="0"/>
                <a:cs typeface="Gotham Narrow Light"/>
              </a:rPr>
              <a:t>appropriate portfolios </a:t>
            </a:r>
            <a:r>
              <a:rPr sz="900" b="0" dirty="0">
                <a:solidFill>
                  <a:srgbClr val="414042"/>
                </a:solidFill>
                <a:latin typeface="Gotham Narrow Book" pitchFamily="50" charset="0"/>
                <a:cs typeface="Gotham Narrow Light"/>
              </a:rPr>
              <a:t>of </a:t>
            </a:r>
            <a:r>
              <a:rPr sz="900" b="0" spc="-10" dirty="0">
                <a:solidFill>
                  <a:srgbClr val="414042"/>
                </a:solidFill>
                <a:latin typeface="Gotham Narrow Book" pitchFamily="50" charset="0"/>
                <a:cs typeface="Gotham Narrow Light"/>
              </a:rPr>
              <a:t>low-cost  </a:t>
            </a:r>
            <a:r>
              <a:rPr sz="900" b="0" spc="-5" dirty="0">
                <a:solidFill>
                  <a:srgbClr val="414042"/>
                </a:solidFill>
                <a:latin typeface="Gotham Narrow Book" pitchFamily="50" charset="0"/>
                <a:cs typeface="Gotham Narrow Light"/>
              </a:rPr>
              <a:t>Exchange </a:t>
            </a:r>
            <a:r>
              <a:rPr sz="900" b="0" spc="-20" dirty="0">
                <a:solidFill>
                  <a:srgbClr val="414042"/>
                </a:solidFill>
                <a:latin typeface="Gotham Narrow Book" pitchFamily="50" charset="0"/>
                <a:cs typeface="Gotham Narrow Light"/>
              </a:rPr>
              <a:t>Traded </a:t>
            </a:r>
            <a:r>
              <a:rPr sz="900" b="0" spc="-5" dirty="0">
                <a:solidFill>
                  <a:srgbClr val="414042"/>
                </a:solidFill>
                <a:latin typeface="Gotham Narrow Book" pitchFamily="50" charset="0"/>
                <a:cs typeface="Gotham Narrow Light"/>
              </a:rPr>
              <a:t>Funds </a:t>
            </a:r>
            <a:r>
              <a:rPr sz="900" b="0" spc="-10" dirty="0">
                <a:solidFill>
                  <a:srgbClr val="414042"/>
                </a:solidFill>
                <a:latin typeface="Gotham Narrow Book" pitchFamily="50" charset="0"/>
                <a:cs typeface="Gotham Narrow Light"/>
              </a:rPr>
              <a:t>(ETFs), </a:t>
            </a:r>
            <a:r>
              <a:rPr sz="900" b="0" dirty="0">
                <a:solidFill>
                  <a:srgbClr val="414042"/>
                </a:solidFill>
                <a:latin typeface="Gotham Narrow Book" pitchFamily="50" charset="0"/>
                <a:cs typeface="Gotham Narrow Light"/>
              </a:rPr>
              <a:t>and </a:t>
            </a:r>
            <a:r>
              <a:rPr sz="900" b="0" spc="-5" dirty="0">
                <a:solidFill>
                  <a:srgbClr val="414042"/>
                </a:solidFill>
                <a:latin typeface="Gotham Narrow Book" pitchFamily="50" charset="0"/>
                <a:cs typeface="Gotham Narrow Light"/>
              </a:rPr>
              <a:t>continue </a:t>
            </a:r>
            <a:r>
              <a:rPr sz="900" b="0" spc="-10" dirty="0">
                <a:solidFill>
                  <a:srgbClr val="414042"/>
                </a:solidFill>
                <a:latin typeface="Gotham Narrow Book" pitchFamily="50" charset="0"/>
                <a:cs typeface="Gotham Narrow Light"/>
              </a:rPr>
              <a:t>to </a:t>
            </a:r>
            <a:r>
              <a:rPr sz="900" b="0" dirty="0">
                <a:solidFill>
                  <a:srgbClr val="414042"/>
                </a:solidFill>
                <a:latin typeface="Gotham Narrow Book" pitchFamily="50" charset="0"/>
                <a:cs typeface="Gotham Narrow Light"/>
              </a:rPr>
              <a:t>manage  </a:t>
            </a:r>
            <a:r>
              <a:rPr sz="900" b="0" spc="-10" dirty="0">
                <a:solidFill>
                  <a:srgbClr val="414042"/>
                </a:solidFill>
                <a:latin typeface="Gotham Narrow Book" pitchFamily="50" charset="0"/>
                <a:cs typeface="Gotham Narrow Light"/>
              </a:rPr>
              <a:t>your investments </a:t>
            </a:r>
            <a:r>
              <a:rPr sz="900" b="0" dirty="0">
                <a:solidFill>
                  <a:srgbClr val="414042"/>
                </a:solidFill>
                <a:latin typeface="Gotham Narrow Book" pitchFamily="50" charset="0"/>
                <a:cs typeface="Gotham Narrow Light"/>
              </a:rPr>
              <a:t>on a fully </a:t>
            </a:r>
            <a:r>
              <a:rPr sz="900" b="0" spc="-5" dirty="0">
                <a:solidFill>
                  <a:srgbClr val="414042"/>
                </a:solidFill>
                <a:latin typeface="Gotham Narrow Book" pitchFamily="50" charset="0"/>
                <a:cs typeface="Gotham Narrow Light"/>
              </a:rPr>
              <a:t>discretionary</a:t>
            </a:r>
            <a:r>
              <a:rPr sz="900" b="0" spc="10" dirty="0">
                <a:solidFill>
                  <a:srgbClr val="414042"/>
                </a:solidFill>
                <a:latin typeface="Gotham Narrow Book" pitchFamily="50" charset="0"/>
                <a:cs typeface="Gotham Narrow Light"/>
              </a:rPr>
              <a:t> </a:t>
            </a:r>
            <a:r>
              <a:rPr sz="900" b="0" dirty="0">
                <a:solidFill>
                  <a:srgbClr val="414042"/>
                </a:solidFill>
                <a:latin typeface="Gotham Narrow Book" pitchFamily="50" charset="0"/>
                <a:cs typeface="Gotham Narrow Light"/>
              </a:rPr>
              <a:t>basis.</a:t>
            </a:r>
            <a:endParaRPr sz="900" dirty="0">
              <a:latin typeface="Gotham Narrow Book" pitchFamily="50" charset="0"/>
              <a:cs typeface="Gotham Narrow Light"/>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6195</TotalTime>
  <Words>710</Words>
  <Application>Microsoft Office PowerPoint</Application>
  <PresentationFormat>Custom</PresentationFormat>
  <Paragraphs>38</Paragraphs>
  <Slides>2</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Links</vt:lpstr>
      </vt:variant>
      <vt:variant>
        <vt:i4>6</vt:i4>
      </vt:variant>
      <vt:variant>
        <vt:lpstr>Slide Titles</vt:lpstr>
      </vt:variant>
      <vt:variant>
        <vt:i4>2</vt:i4>
      </vt:variant>
    </vt:vector>
  </HeadingPairs>
  <TitlesOfParts>
    <vt:vector size="16" baseType="lpstr">
      <vt:lpstr>Yu Gothic</vt:lpstr>
      <vt:lpstr>Calibri</vt:lpstr>
      <vt:lpstr>Gotham Narrow Bold</vt:lpstr>
      <vt:lpstr>Gotham Narrow Book</vt:lpstr>
      <vt:lpstr>Sentinel Bold</vt:lpstr>
      <vt:lpstr>Sentinel Book</vt:lpstr>
      <vt:lpstr>Sentinel Medium</vt:lpstr>
      <vt:lpstr>Office Theme</vt:lpstr>
      <vt:lpstr>C:\Users\Tyler.Gliebe\Justwealth Dropbox\Tyler Gliebe\Fund Profiles\Master Excel File\Justwealth Fund Profiles Master Excel File.xlsx!TE Cap Pres!R4C3:R6C4</vt:lpstr>
      <vt:lpstr>C:\Users\Tyler.Gliebe\Justwealth Dropbox\Tyler Gliebe\Fund Profiles\Master Excel File\Justwealth Fund Profiles Master Excel File.xlsx!TE Cap Pres!R9C3:R13C4</vt:lpstr>
      <vt:lpstr>C:\Users\Tyler.Gliebe\Justwealth Dropbox\Tyler Gliebe\Fund Profiles\Master Excel File\Justwealth Fund Profiles Master Excel File.xlsx!TE Cap Pres!R25C3:R27C4</vt:lpstr>
      <vt:lpstr>C:\Users\Tyler.Gliebe\Justwealth Dropbox\Tyler Gliebe\Fund Profiles\Master Excel File\Justwealth Fund Profiles Master Excel File.xlsx!TE Cap Pres!R33C6:R39C7</vt:lpstr>
      <vt:lpstr>C:\Users\Tyler.Gliebe\Justwealth Dropbox\Tyler Gliebe\Fund Profiles\Master Excel File\Justwealth Fund Profiles Master Excel File.xlsx!Quarterly Date!R1C1</vt:lpstr>
      <vt:lpstr>C:\Users\Tyler.Gliebe\Justwealth Dropbox\Tyler Gliebe\Fund Profiles\Master Excel File\Justwealth Fund Profiles Master Excel File.xlsx!TE Cap Pres!R16C3:R24C4</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Tyler Gliebe</cp:lastModifiedBy>
  <cp:revision>117</cp:revision>
  <cp:lastPrinted>2018-03-19T14:10:44Z</cp:lastPrinted>
  <dcterms:created xsi:type="dcterms:W3CDTF">2018-03-17T20:18:47Z</dcterms:created>
  <dcterms:modified xsi:type="dcterms:W3CDTF">2023-04-13T16:23:51Z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2017-07-18T00:00:00Z</vt:filetime>
  </property>
  <property fmtid="{D5CDD505-2E9C-101B-9397-08002B2CF9AE}" pid="3" name="Creator">
    <vt:lpwstr>Adobe InDesign CC 2017 (Macintosh)</vt:lpwstr>
  </property>
  <property fmtid="{D5CDD505-2E9C-101B-9397-08002B2CF9AE}" pid="4" name="LastSaved">
    <vt:filetime>2018-03-17T00:00:00Z</vt:filetime>
  </property>
</Properties>
</file>